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24" r:id="rId1"/>
  </p:sldMasterIdLst>
  <p:sldIdLst>
    <p:sldId id="256" r:id="rId2"/>
    <p:sldId id="286" r:id="rId3"/>
    <p:sldId id="278" r:id="rId4"/>
    <p:sldId id="279" r:id="rId5"/>
    <p:sldId id="266" r:id="rId6"/>
    <p:sldId id="277" r:id="rId7"/>
    <p:sldId id="267" r:id="rId8"/>
    <p:sldId id="284" r:id="rId9"/>
    <p:sldId id="268" r:id="rId10"/>
    <p:sldId id="269" r:id="rId11"/>
    <p:sldId id="287" r:id="rId12"/>
    <p:sldId id="270" r:id="rId13"/>
    <p:sldId id="271" r:id="rId14"/>
    <p:sldId id="272" r:id="rId15"/>
    <p:sldId id="283" r:id="rId16"/>
    <p:sldId id="273" r:id="rId17"/>
    <p:sldId id="281" r:id="rId18"/>
    <p:sldId id="274" r:id="rId19"/>
    <p:sldId id="285" r:id="rId20"/>
    <p:sldId id="275" r:id="rId21"/>
    <p:sldId id="264" r:id="rId22"/>
    <p:sldId id="282" r:id="rId23"/>
    <p:sldId id="280" r:id="rId24"/>
    <p:sldId id="276"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40BB"/>
    <a:srgbClr val="FFFF00"/>
    <a:srgbClr val="E995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2" d="100"/>
          <a:sy n="42" d="100"/>
        </p:scale>
        <p:origin x="-76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عنوان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0" name="عنصر نائب للتاريخ 9"/>
          <p:cNvSpPr>
            <a:spLocks noGrp="1"/>
          </p:cNvSpPr>
          <p:nvPr>
            <p:ph type="dt" sz="half" idx="10"/>
          </p:nvPr>
        </p:nvSpPr>
        <p:spPr>
          <a:xfrm>
            <a:off x="5562600" y="6509004"/>
            <a:ext cx="3002280" cy="274320"/>
          </a:xfrm>
        </p:spPr>
        <p:txBody>
          <a:bodyPr vert="horz" rtlCol="0"/>
          <a:lstStyle>
            <a:extLst/>
          </a:lstStyle>
          <a:p>
            <a:fld id="{1B8ABB09-4A1D-463E-8065-109CC2B7EFAA}" type="datetimeFigureOut">
              <a:rPr lang="ar-SA" smtClean="0"/>
              <a:pPr/>
              <a:t>09/03/1439</a:t>
            </a:fld>
            <a:endParaRPr lang="ar-SA"/>
          </a:p>
        </p:txBody>
      </p:sp>
      <p:sp>
        <p:nvSpPr>
          <p:cNvPr id="11" name="عنصر نائب لرقم الشريحة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B34F065-1154-456A-91E3-76DE8E75E17B}" type="slidenum">
              <a:rPr lang="ar-SA" smtClean="0"/>
              <a:pPr/>
              <a:t>‹#›</a:t>
            </a:fld>
            <a:endParaRPr lang="ar-SA"/>
          </a:p>
        </p:txBody>
      </p:sp>
      <p:sp>
        <p:nvSpPr>
          <p:cNvPr id="12" name="عنصر نائب للتذييل 11"/>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09/03/1439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lvl1pPr algn="l">
              <a:defRPr/>
            </a:lvl1pPr>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09/03/1439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09/03/1439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7" name="مستطيل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a:xfrm>
            <a:off x="5562600" y="6513670"/>
            <a:ext cx="3002280" cy="274320"/>
          </a:xfrm>
        </p:spPr>
        <p:txBody>
          <a:bodyPr vert="horz" rtlCol="0"/>
          <a:lstStyle>
            <a:extLst/>
          </a:lstStyle>
          <a:p>
            <a:fld id="{1B8ABB09-4A1D-463E-8065-109CC2B7EFAA}" type="datetimeFigureOut">
              <a:rPr lang="ar-SA" smtClean="0"/>
              <a:pPr/>
              <a:t>09/03/1439</a:t>
            </a:fld>
            <a:endParaRPr lang="ar-SA"/>
          </a:p>
        </p:txBody>
      </p:sp>
      <p:sp>
        <p:nvSpPr>
          <p:cNvPr id="9" name="عنصر نائب لرقم الشريحة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B34F065-1154-456A-91E3-76DE8E75E17B}" type="slidenum">
              <a:rPr lang="ar-SA" smtClean="0"/>
              <a:pPr/>
              <a:t>‹#›</a:t>
            </a:fld>
            <a:endParaRPr lang="ar-SA"/>
          </a:p>
        </p:txBody>
      </p:sp>
      <p:sp>
        <p:nvSpPr>
          <p:cNvPr id="10" name="عنصر نائب للتذييل 9"/>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09/03/1439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a:xfrm>
            <a:off x="8641080" y="6514568"/>
            <a:ext cx="464288" cy="274320"/>
          </a:xfrm>
        </p:spPr>
        <p:txBody>
          <a:bodyPr/>
          <a:lstStyle>
            <a:extLst/>
          </a:lstStyle>
          <a:p>
            <a:fld id="{0B34F065-1154-456A-91E3-76DE8E75E17B}" type="slidenum">
              <a:rPr lang="ar-SA" smtClean="0"/>
              <a:pPr/>
              <a:t>‹#›</a:t>
            </a:fld>
            <a:endParaRPr lang="ar-SA"/>
          </a:p>
        </p:txBody>
      </p:sp>
      <p:sp>
        <p:nvSpPr>
          <p:cNvPr id="10" name="مستطيل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مستطيل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مستطيل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عنوان 1"/>
          <p:cNvSpPr>
            <a:spLocks noGrp="1"/>
          </p:cNvSpPr>
          <p:nvPr>
            <p:ph type="title"/>
          </p:nvPr>
        </p:nvSpPr>
        <p:spPr>
          <a:xfrm>
            <a:off x="457200" y="251948"/>
            <a:ext cx="8229600"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09/03/1439</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a:xfrm>
            <a:off x="8641080" y="6514568"/>
            <a:ext cx="464288" cy="274320"/>
          </a:xfrm>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09/03/1439</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09/03/1439</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8" name="مستطيل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963136" y="304800"/>
            <a:ext cx="3931920" cy="762000"/>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9" name="عنصر نائب للتاريخ 8"/>
          <p:cNvSpPr>
            <a:spLocks noGrp="1"/>
          </p:cNvSpPr>
          <p:nvPr>
            <p:ph type="dt" sz="half" idx="10"/>
          </p:nvPr>
        </p:nvSpPr>
        <p:spPr>
          <a:xfrm>
            <a:off x="5562600" y="6513670"/>
            <a:ext cx="3002280" cy="274320"/>
          </a:xfrm>
        </p:spPr>
        <p:txBody>
          <a:bodyPr vert="horz" rtlCol="0"/>
          <a:lstStyle>
            <a:extLst/>
          </a:lstStyle>
          <a:p>
            <a:fld id="{1B8ABB09-4A1D-463E-8065-109CC2B7EFAA}" type="datetimeFigureOut">
              <a:rPr lang="ar-SA" smtClean="0"/>
              <a:pPr/>
              <a:t>09/03/1439</a:t>
            </a:fld>
            <a:endParaRPr lang="ar-SA"/>
          </a:p>
        </p:txBody>
      </p:sp>
      <p:sp>
        <p:nvSpPr>
          <p:cNvPr id="10" name="عنصر نائب لرقم الشريحة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B34F065-1154-456A-91E3-76DE8E75E17B}" type="slidenum">
              <a:rPr lang="ar-SA" smtClean="0"/>
              <a:pPr/>
              <a:t>‹#›</a:t>
            </a:fld>
            <a:endParaRPr lang="ar-SA"/>
          </a:p>
        </p:txBody>
      </p:sp>
      <p:sp>
        <p:nvSpPr>
          <p:cNvPr id="11" name="عنصر نائب للتذييل 10"/>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040443" y="4724400"/>
            <a:ext cx="5486400" cy="664536"/>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13" name="عنصر نائب للصورة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8" name="عنصر نائب للتاريخ 7"/>
          <p:cNvSpPr>
            <a:spLocks noGrp="1"/>
          </p:cNvSpPr>
          <p:nvPr>
            <p:ph type="dt" sz="half" idx="10"/>
          </p:nvPr>
        </p:nvSpPr>
        <p:spPr>
          <a:xfrm>
            <a:off x="5562600" y="6509004"/>
            <a:ext cx="3002280" cy="274320"/>
          </a:xfrm>
        </p:spPr>
        <p:txBody>
          <a:bodyPr vert="horz" rtlCol="0"/>
          <a:lstStyle>
            <a:extLst/>
          </a:lstStyle>
          <a:p>
            <a:fld id="{1B8ABB09-4A1D-463E-8065-109CC2B7EFAA}" type="datetimeFigureOut">
              <a:rPr lang="ar-SA" smtClean="0"/>
              <a:pPr/>
              <a:t>09/03/1439</a:t>
            </a:fld>
            <a:endParaRPr lang="ar-SA"/>
          </a:p>
        </p:txBody>
      </p:sp>
      <p:sp>
        <p:nvSpPr>
          <p:cNvPr id="9" name="عنصر نائب لرقم الشريحة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B34F065-1154-456A-91E3-76DE8E75E17B}" type="slidenum">
              <a:rPr lang="ar-SA" smtClean="0"/>
              <a:pPr/>
              <a:t>‹#›</a:t>
            </a:fld>
            <a:endParaRPr lang="ar-SA"/>
          </a:p>
        </p:txBody>
      </p:sp>
      <p:sp>
        <p:nvSpPr>
          <p:cNvPr id="10" name="عنصر نائب للتذييل 9"/>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تذييل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SA"/>
          </a:p>
        </p:txBody>
      </p:sp>
      <p:sp>
        <p:nvSpPr>
          <p:cNvPr id="14" name="عنصر نائب للتاريخ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B8ABB09-4A1D-463E-8065-109CC2B7EFAA}" type="datetimeFigureOut">
              <a:rPr lang="ar-SA" smtClean="0"/>
              <a:pPr/>
              <a:t>09/03/1439</a:t>
            </a:fld>
            <a:endParaRPr lang="ar-SA"/>
          </a:p>
        </p:txBody>
      </p:sp>
      <p:sp>
        <p:nvSpPr>
          <p:cNvPr id="23" name="عنصر نائب لرقم الشريحة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B34F065-1154-456A-91E3-76DE8E75E17B}" type="slidenum">
              <a:rPr lang="ar-SA" smtClean="0"/>
              <a:pPr/>
              <a:t>‹#›</a:t>
            </a:fld>
            <a:endParaRPr lang="ar-SA"/>
          </a:p>
        </p:txBody>
      </p:sp>
      <p:sp>
        <p:nvSpPr>
          <p:cNvPr id="22" name="عنصر نائب للعنوان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ailymedicalinfo.com/view-article/%D9%83%D9%8A%D9%81%D9%8A%D8%A9-%D9%81%D8%AD%D8%B5-%D8%A7%D9%84%D8%AB%D8%AF%D9%8A-%D8%A7%D9%84%D8%B0%D8%A7%D8%AA%D9%8A-%D8%A8%D8%A7%D9%84%D8%B5%D9%88%D8%B1/" TargetMode="External"/><Relationship Id="rId2" Type="http://schemas.openxmlformats.org/officeDocument/2006/relationships/hyperlink" Target="http://www.dailymedicalinfo.com/?p=102987"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hyperlink" Target="http://www.dailymedicalinfo.com/view-article/%D9%85%D9%84%D9%81-%D9%85%D8%AA%D9%83%D8%A7%D9%85%D9%84-%D8%B9%D9%86-%D8%A7%D9%84%D8%A7%D9%83%D8%AA%D8%A6%D8%A7%D8%A8-%D8%A3%D8%B3%D8%A8%D8%A7%D8%A8%D9%87-%D9%88%D8%A3%D8%B9%D8%B1%D8%A7%D8%B6%D9%87/" TargetMode="External"/><Relationship Id="rId2" Type="http://schemas.openxmlformats.org/officeDocument/2006/relationships/hyperlink" Target="http://www.dailymedicalinfo.com/view-article/%D8%A7%D9%84%D8%B5%D8%AF%D8%A7%D8%B9-%D8%A7%D9%84%D9%86%D8%B5%D9%81%D9%89-%D8%A7%D9%84%D8%A3%D8%B3%D8%A8%D8%A7%D8%A8-%D9%88%D8%A7%D9%84%D8%B9%D9%84%D8%A7%D8%AC-%D8%A8%D8%A7%D9%84%D8%B5%D9%88%D8%B1/"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dailymedicalinfo.com/view-article/%D8%B3%D8%B1%D8%B7%D8%A7%D9%86-%D8%A7%D9%84%D8%B1%D8%AD%D9%85-%D8%AA%D8%B9%D8%B1%D9%81-%D8%B9%D9%84%D9%89-%D8%B0%D9%84%D9%83-%D8%A7%D9%84%D8%B4%D8%A8%D8%AD-%D8%A7%D9%84%D8%AE%D9%81%D9%8A/" TargetMode="External"/><Relationship Id="rId2" Type="http://schemas.openxmlformats.org/officeDocument/2006/relationships/hyperlink" Target="http://www.dailymedicalinfo.com/view-article/%D8%B3%D8%B1%D8%B7%D8%A7%D9%86-%D8%A7%D9%84%D8%AB%D8%AF%D9%8A-%D8%A3%D8%B3%D8%A6%D9%84%D8%A9-%D9%88-%D8%A3%D8%AC%D9%88%D8%A8%D8%A9/" TargetMode="External"/><Relationship Id="rId1" Type="http://schemas.openxmlformats.org/officeDocument/2006/relationships/slideLayout" Target="../slideLayouts/slideLayout2.xml"/><Relationship Id="rId4" Type="http://schemas.openxmlformats.org/officeDocument/2006/relationships/hyperlink" Target="http://www.dailymedicalinfo.com/view-disease/high-blood-pressure-hypertension/"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ailymedicalinfo.com/view-article/%D8%A7%D9%84%D8%B9%D9%84%D8%A7%D8%AC-%D8%A7%D9%84%D9%83%D9%8A%D9%85%D9%8A%D8%A7%D8%A6%D9%8A-%D8%AA%D9%81%D8%A7%D8%B5%D9%8A%D9%84-%D9%87%D8%A7%D9%85%D8%A9-%D8%B9%D9%86-%D8%A7%D9%84%D8%B9%D9%84%D8%A7/" TargetMode="External"/><Relationship Id="rId2" Type="http://schemas.openxmlformats.org/officeDocument/2006/relationships/hyperlink" Target="http://www.dailymedicalinfo.com/view-disease/ovarian-cancer/" TargetMode="External"/><Relationship Id="rId1" Type="http://schemas.openxmlformats.org/officeDocument/2006/relationships/slideLayout" Target="../slideLayouts/slideLayout2.xml"/><Relationship Id="rId4" Type="http://schemas.openxmlformats.org/officeDocument/2006/relationships/hyperlink" Target="http://www.dailymedicalinfo.com/view-infographic/%D8%A7%D9%86%D9%81%D9%88%D8%AC%D8%B1%D8%A7%D9%81%D9%8A%D9%83-%D8%A3%D8%B9%D8%B1%D8%A7%D8%B6-%D8%B3%D8%B1%D8%B7%D8%A7%D9%86-%D8%A7%D9%84%D8%AB%D8%AF%D9%89-%D8%A7%D9%84%D8%A5%D8%AB%D9%86%D9%89-%D8%B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1000" y="764705"/>
            <a:ext cx="8458200" cy="2016223"/>
          </a:xfrm>
          <a:solidFill>
            <a:srgbClr val="C00000"/>
          </a:solidFill>
        </p:spPr>
        <p:txBody>
          <a:bodyPr>
            <a:normAutofit/>
          </a:bodyPr>
          <a:lstStyle/>
          <a:p>
            <a:pPr algn="ctr"/>
            <a:r>
              <a:rPr lang="ar-IQ" sz="5400" b="1" dirty="0" smtClean="0"/>
              <a:t>اضطرابات سن اليأس</a:t>
            </a:r>
            <a:endParaRPr lang="ar-IQ" sz="5400" b="1" dirty="0"/>
          </a:p>
        </p:txBody>
      </p:sp>
      <p:sp>
        <p:nvSpPr>
          <p:cNvPr id="3" name="عنوان فرعي 2"/>
          <p:cNvSpPr>
            <a:spLocks noGrp="1"/>
          </p:cNvSpPr>
          <p:nvPr>
            <p:ph type="subTitle" idx="1"/>
          </p:nvPr>
        </p:nvSpPr>
        <p:spPr>
          <a:xfrm>
            <a:off x="0" y="3501008"/>
            <a:ext cx="9144000" cy="2088232"/>
          </a:xfrm>
          <a:solidFill>
            <a:schemeClr val="accent5">
              <a:lumMod val="50000"/>
            </a:schemeClr>
          </a:solidFill>
        </p:spPr>
        <p:txBody>
          <a:bodyPr>
            <a:noAutofit/>
          </a:bodyPr>
          <a:lstStyle/>
          <a:p>
            <a:pPr algn="ctr"/>
            <a:r>
              <a:rPr lang="ar-IQ" sz="4000" dirty="0" smtClean="0"/>
              <a:t>اعداد الندوة</a:t>
            </a:r>
          </a:p>
          <a:p>
            <a:pPr algn="ctr"/>
            <a:r>
              <a:rPr lang="ar-IQ" sz="4000" dirty="0" smtClean="0"/>
              <a:t>الدكتورة ابتسام بداي حسان</a:t>
            </a:r>
            <a:endParaRPr lang="ar-IQ"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404664"/>
            <a:ext cx="8280920" cy="5976664"/>
          </a:xfrm>
          <a:solidFill>
            <a:srgbClr val="00B0F0"/>
          </a:solidFill>
        </p:spPr>
        <p:txBody>
          <a:bodyPr>
            <a:normAutofit fontScale="92500" lnSpcReduction="10000"/>
          </a:bodyPr>
          <a:lstStyle/>
          <a:p>
            <a:r>
              <a:rPr lang="ar-IQ" b="1" dirty="0" smtClean="0">
                <a:solidFill>
                  <a:srgbClr val="FFFF00"/>
                </a:solidFill>
              </a:rPr>
              <a:t>6-التهابات بولية</a:t>
            </a:r>
            <a:endParaRPr lang="en-US" b="1" dirty="0" smtClean="0">
              <a:solidFill>
                <a:srgbClr val="FFFF00"/>
              </a:solidFill>
            </a:endParaRPr>
          </a:p>
          <a:p>
            <a:r>
              <a:rPr lang="ar-IQ" dirty="0" smtClean="0">
                <a:solidFill>
                  <a:schemeClr val="bg1"/>
                </a:solidFill>
              </a:rPr>
              <a:t>تتعرض المرأة في هذه الفترة من انخفاض تدفق البول ومن </a:t>
            </a:r>
            <a:r>
              <a:rPr lang="ar-IQ" b="1" u="sng" dirty="0" smtClean="0">
                <a:solidFill>
                  <a:schemeClr val="bg1"/>
                </a:solidFill>
                <a:hlinkClick r:id="rId2"/>
              </a:rPr>
              <a:t>سلس البول</a:t>
            </a:r>
            <a:r>
              <a:rPr lang="ar-IQ" dirty="0" smtClean="0">
                <a:solidFill>
                  <a:schemeClr val="bg1"/>
                </a:solidFill>
              </a:rPr>
              <a:t> والتهاب المسالك البولية، وظهور هذه الأعراض معاً من علامات سن اليأس.</a:t>
            </a:r>
          </a:p>
          <a:p>
            <a:r>
              <a:rPr lang="ar-IQ" b="1" dirty="0" smtClean="0">
                <a:solidFill>
                  <a:srgbClr val="FFFF00"/>
                </a:solidFill>
              </a:rPr>
              <a:t>7</a:t>
            </a:r>
            <a:r>
              <a:rPr lang="ar-IQ" dirty="0" smtClean="0">
                <a:solidFill>
                  <a:srgbClr val="FFFF00"/>
                </a:solidFill>
              </a:rPr>
              <a:t>-</a:t>
            </a:r>
            <a:r>
              <a:rPr lang="ar-IQ" b="1" dirty="0" smtClean="0">
                <a:solidFill>
                  <a:srgbClr val="FFFF00"/>
                </a:solidFill>
              </a:rPr>
              <a:t>آلام العظام</a:t>
            </a:r>
            <a:endParaRPr lang="en-US" b="1" dirty="0" smtClean="0">
              <a:solidFill>
                <a:srgbClr val="FFFF00"/>
              </a:solidFill>
            </a:endParaRPr>
          </a:p>
          <a:p>
            <a:r>
              <a:rPr lang="ar-IQ" dirty="0" smtClean="0">
                <a:solidFill>
                  <a:schemeClr val="bg1"/>
                </a:solidFill>
              </a:rPr>
              <a:t>إن كنتِ تشعرين بألم في المفاصل، ففي هذه الفترة تعاني النساء من آلام المفاصل ويزداد الألم مع زيادة الوزن، لذا فإن النساء يأخذن علاج هرموني في هذه الفترة.</a:t>
            </a:r>
          </a:p>
          <a:p>
            <a:r>
              <a:rPr lang="ar-IQ" b="1" dirty="0" smtClean="0">
                <a:solidFill>
                  <a:srgbClr val="FFFF00"/>
                </a:solidFill>
              </a:rPr>
              <a:t>8</a:t>
            </a:r>
            <a:r>
              <a:rPr lang="ar-IQ" dirty="0" smtClean="0">
                <a:solidFill>
                  <a:srgbClr val="FFFF00"/>
                </a:solidFill>
              </a:rPr>
              <a:t>-</a:t>
            </a:r>
            <a:r>
              <a:rPr lang="ar-IQ" b="1" dirty="0" smtClean="0">
                <a:solidFill>
                  <a:srgbClr val="FFFF00"/>
                </a:solidFill>
              </a:rPr>
              <a:t>آلام الثدي</a:t>
            </a:r>
            <a:endParaRPr lang="en-US" b="1" dirty="0" smtClean="0">
              <a:solidFill>
                <a:srgbClr val="FFFF00"/>
              </a:solidFill>
            </a:endParaRPr>
          </a:p>
          <a:p>
            <a:r>
              <a:rPr lang="ar-IQ" dirty="0" smtClean="0">
                <a:solidFill>
                  <a:schemeClr val="bg1"/>
                </a:solidFill>
              </a:rPr>
              <a:t>عزيزتي المرأة هل تشعرين بألم في </a:t>
            </a:r>
            <a:r>
              <a:rPr lang="ar-IQ" dirty="0" err="1" smtClean="0">
                <a:solidFill>
                  <a:schemeClr val="bg1"/>
                </a:solidFill>
              </a:rPr>
              <a:t>الثديين ؟</a:t>
            </a:r>
            <a:r>
              <a:rPr lang="ar-IQ" dirty="0" smtClean="0">
                <a:solidFill>
                  <a:schemeClr val="bg1"/>
                </a:solidFill>
              </a:rPr>
              <a:t> فوجود ألم في الثدي يحدث بسبب اضطرابات في الهرمونات وهي هرمون الأستروجين والبروجسترون، والتي تعمل على زيادة تكيسات الثدي، وفي هذا الوقت يرجى عمل</a:t>
            </a:r>
            <a:r>
              <a:rPr lang="ar-IQ" u="sng" dirty="0" smtClean="0">
                <a:solidFill>
                  <a:schemeClr val="bg1"/>
                </a:solidFill>
                <a:hlinkClick r:id="rId3"/>
              </a:rPr>
              <a:t> </a:t>
            </a:r>
            <a:r>
              <a:rPr lang="ar-IQ" b="1" u="sng" dirty="0" smtClean="0">
                <a:solidFill>
                  <a:schemeClr val="bg1"/>
                </a:solidFill>
                <a:hlinkClick r:id="rId3"/>
              </a:rPr>
              <a:t>فحص ذاتي </a:t>
            </a:r>
            <a:r>
              <a:rPr lang="ar-IQ" dirty="0" smtClean="0">
                <a:solidFill>
                  <a:schemeClr val="bg1"/>
                </a:solidFill>
              </a:rPr>
              <a:t>كل 6 أشهر على الثديين.</a:t>
            </a:r>
            <a:endParaRPr lang="en-US" dirty="0" smtClean="0">
              <a:solidFill>
                <a:schemeClr val="bg1"/>
              </a:solidFill>
            </a:endParaRPr>
          </a:p>
          <a:p>
            <a:endParaRPr lang="en-US" dirty="0" smtClean="0">
              <a:solidFill>
                <a:schemeClr val="bg1"/>
              </a:solidFill>
            </a:endParaRPr>
          </a:p>
          <a:p>
            <a:endParaRPr lang="ar-IQ"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Linux\Pictures\ما هو سن اليأس المبكر ؟ وما هي أعراضه ؟ _ المرسال_files\-----150x150.jpg"/>
          <p:cNvPicPr>
            <a:picLocks noChangeAspect="1" noChangeArrowheads="1"/>
          </p:cNvPicPr>
          <p:nvPr/>
        </p:nvPicPr>
        <p:blipFill>
          <a:blip r:embed="rId2" cstate="print"/>
          <a:srcRect/>
          <a:stretch>
            <a:fillRect/>
          </a:stretch>
        </p:blipFill>
        <p:spPr bwMode="auto">
          <a:xfrm>
            <a:off x="270648" y="404664"/>
            <a:ext cx="3005208" cy="6192688"/>
          </a:xfrm>
          <a:prstGeom prst="rect">
            <a:avLst/>
          </a:prstGeom>
          <a:noFill/>
        </p:spPr>
      </p:pic>
      <p:pic>
        <p:nvPicPr>
          <p:cNvPr id="9219" name="Picture 3" descr="C:\Users\Linux\Pictures\ما هو سن اليأس المبكر ؟ وما هي أعراضه ؟ _ المرسال_files\----150x150.jpg"/>
          <p:cNvPicPr>
            <a:picLocks noChangeAspect="1" noChangeArrowheads="1"/>
          </p:cNvPicPr>
          <p:nvPr/>
        </p:nvPicPr>
        <p:blipFill>
          <a:blip r:embed="rId3" cstate="print"/>
          <a:srcRect/>
          <a:stretch>
            <a:fillRect/>
          </a:stretch>
        </p:blipFill>
        <p:spPr bwMode="auto">
          <a:xfrm>
            <a:off x="5940152" y="332656"/>
            <a:ext cx="2880320" cy="6192688"/>
          </a:xfrm>
          <a:prstGeom prst="rect">
            <a:avLst/>
          </a:prstGeom>
          <a:noFill/>
        </p:spPr>
      </p:pic>
      <p:pic>
        <p:nvPicPr>
          <p:cNvPr id="9220" name="Picture 4" descr="C:\Users\Linux\Pictures\ما هو سن اليأس المبكر ؟ وما هي أعراضه ؟ _ المرسال_files\-----150x150_004.jpg"/>
          <p:cNvPicPr>
            <a:picLocks noChangeAspect="1" noChangeArrowheads="1"/>
          </p:cNvPicPr>
          <p:nvPr/>
        </p:nvPicPr>
        <p:blipFill>
          <a:blip r:embed="rId4" cstate="print"/>
          <a:srcRect/>
          <a:stretch>
            <a:fillRect/>
          </a:stretch>
        </p:blipFill>
        <p:spPr bwMode="auto">
          <a:xfrm>
            <a:off x="3131840" y="332656"/>
            <a:ext cx="2736304" cy="626469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23528" y="476672"/>
            <a:ext cx="8568952" cy="6120680"/>
          </a:xfrm>
          <a:solidFill>
            <a:schemeClr val="accent6">
              <a:lumMod val="50000"/>
            </a:schemeClr>
          </a:solidFill>
          <a:ln>
            <a:solidFill>
              <a:srgbClr val="FFFF00"/>
            </a:solidFill>
          </a:ln>
        </p:spPr>
        <p:txBody>
          <a:bodyPr>
            <a:normAutofit lnSpcReduction="10000"/>
          </a:bodyPr>
          <a:lstStyle/>
          <a:p>
            <a:r>
              <a:rPr lang="ar-IQ" dirty="0" smtClean="0">
                <a:solidFill>
                  <a:srgbClr val="FFFF00"/>
                </a:solidFill>
              </a:rPr>
              <a:t>9-</a:t>
            </a:r>
            <a:r>
              <a:rPr lang="ar-IQ" b="1" dirty="0" smtClean="0">
                <a:solidFill>
                  <a:srgbClr val="FFFF00"/>
                </a:solidFill>
              </a:rPr>
              <a:t>الصداع النصفي</a:t>
            </a:r>
            <a:endParaRPr lang="en-US" b="1" dirty="0" smtClean="0">
              <a:solidFill>
                <a:srgbClr val="FFFF00"/>
              </a:solidFill>
            </a:endParaRPr>
          </a:p>
          <a:p>
            <a:r>
              <a:rPr lang="ar-IQ" dirty="0" smtClean="0"/>
              <a:t>تعاني النساء من اضطراب الهرمونات في الجسم مما يسبب الشعور بالصداع النصفي، وتعاني من الصداع</a:t>
            </a:r>
            <a:r>
              <a:rPr lang="ar-IQ" u="sng" dirty="0" smtClean="0">
                <a:solidFill>
                  <a:schemeClr val="bg1"/>
                </a:solidFill>
                <a:hlinkClick r:id="rId2"/>
              </a:rPr>
              <a:t> </a:t>
            </a:r>
            <a:r>
              <a:rPr lang="ar-IQ" dirty="0" smtClean="0"/>
              <a:t>في أوقات الدورة الشهرية بسبب انخفاض مستوى هرمون الأستروجين في الدم، ويصاحب ألم الرأس حساسية الضوء الشديدة.</a:t>
            </a:r>
            <a:endParaRPr lang="en-US" dirty="0" smtClean="0"/>
          </a:p>
          <a:p>
            <a:r>
              <a:rPr lang="ar-IQ" dirty="0" smtClean="0">
                <a:solidFill>
                  <a:srgbClr val="FFFF00"/>
                </a:solidFill>
              </a:rPr>
              <a:t>10-</a:t>
            </a:r>
            <a:r>
              <a:rPr lang="ar-IQ" b="1" dirty="0" smtClean="0">
                <a:solidFill>
                  <a:srgbClr val="FFFF00"/>
                </a:solidFill>
              </a:rPr>
              <a:t>ضعف التركيز</a:t>
            </a:r>
            <a:endParaRPr lang="en-US" b="1" dirty="0" smtClean="0">
              <a:solidFill>
                <a:srgbClr val="FFFF00"/>
              </a:solidFill>
            </a:endParaRPr>
          </a:p>
          <a:p>
            <a:r>
              <a:rPr lang="ar-IQ" dirty="0" smtClean="0"/>
              <a:t>يهتم هرمون الأستروجين بتدعيم العمليات المعرفية، وانخفاض نسبته يؤدي إلى صعوبة في التذكر وصعوبة في التركيز.</a:t>
            </a:r>
            <a:endParaRPr lang="en-US" dirty="0" smtClean="0"/>
          </a:p>
          <a:p>
            <a:r>
              <a:rPr lang="ar-IQ" dirty="0" smtClean="0">
                <a:solidFill>
                  <a:srgbClr val="FFFF00"/>
                </a:solidFill>
              </a:rPr>
              <a:t>11-</a:t>
            </a:r>
            <a:r>
              <a:rPr lang="ar-IQ" b="1" dirty="0" smtClean="0">
                <a:solidFill>
                  <a:srgbClr val="FFFF00"/>
                </a:solidFill>
              </a:rPr>
              <a:t>الاكتئاب</a:t>
            </a:r>
            <a:endParaRPr lang="en-US" b="1" dirty="0" smtClean="0">
              <a:solidFill>
                <a:srgbClr val="FFFF00"/>
              </a:solidFill>
            </a:endParaRPr>
          </a:p>
          <a:p>
            <a:r>
              <a:rPr lang="ar-IQ" dirty="0" smtClean="0"/>
              <a:t>عزيزتي المرأة إن كنت تعانين من عصبية زائدة وبكاء مستمر دون سبب في هذه الفترة، فهذا طبيعياً ولكن عليك تخطيه والوقوف على أرض صلبة بالاستعانة بالطبيب النفسي الخاص بك، فأغلب النساء تعانين من </a:t>
            </a:r>
            <a:r>
              <a:rPr lang="ar-IQ" u="sng" dirty="0" err="1" smtClean="0">
                <a:hlinkClick r:id="rId3"/>
              </a:rPr>
              <a:t>ا</a:t>
            </a:r>
            <a:r>
              <a:rPr lang="ar-IQ" u="sng" dirty="0" err="1" smtClean="0"/>
              <a:t>الاكتأب</a:t>
            </a:r>
            <a:r>
              <a:rPr lang="ar-IQ" u="sng" dirty="0" smtClean="0"/>
              <a:t> </a:t>
            </a:r>
            <a:r>
              <a:rPr lang="ar-IQ" dirty="0" smtClean="0"/>
              <a:t>كأحد اعراض سن اليأس</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95536" y="332656"/>
            <a:ext cx="8496944" cy="6192688"/>
          </a:xfrm>
          <a:solidFill>
            <a:srgbClr val="7030A0"/>
          </a:solidFill>
        </p:spPr>
        <p:txBody>
          <a:bodyPr/>
          <a:lstStyle/>
          <a:p>
            <a:r>
              <a:rPr lang="ar-IQ" dirty="0" smtClean="0">
                <a:solidFill>
                  <a:srgbClr val="FFFF00"/>
                </a:solidFill>
              </a:rPr>
              <a:t>12-</a:t>
            </a:r>
            <a:r>
              <a:rPr lang="ar-IQ" b="1" dirty="0" smtClean="0">
                <a:solidFill>
                  <a:srgbClr val="FFFF00"/>
                </a:solidFill>
              </a:rPr>
              <a:t>هشاشة العظام</a:t>
            </a:r>
            <a:endParaRPr lang="en-US" b="1" dirty="0" smtClean="0">
              <a:solidFill>
                <a:srgbClr val="FFFF00"/>
              </a:solidFill>
            </a:endParaRPr>
          </a:p>
          <a:p>
            <a:r>
              <a:rPr lang="ar-IQ" dirty="0" smtClean="0"/>
              <a:t>في هذه الفترة تعاني المرأة من تغير البنية الجسدية، مما يسبب فقدانها للكتل العضلية، ويسبب ضعف العظام، وبسبب تراجع الكثافة العضلية، تكون المرأة اكثر عرضة لهشاشة العظام</a:t>
            </a:r>
            <a:endParaRPr lang="en-US" dirty="0" smtClean="0"/>
          </a:p>
          <a:p>
            <a:r>
              <a:rPr lang="ar-IQ" dirty="0" smtClean="0">
                <a:solidFill>
                  <a:srgbClr val="FFFF00"/>
                </a:solidFill>
              </a:rPr>
              <a:t>13-</a:t>
            </a:r>
            <a:r>
              <a:rPr lang="ar-IQ" b="1" dirty="0" smtClean="0">
                <a:solidFill>
                  <a:srgbClr val="FFFF00"/>
                </a:solidFill>
              </a:rPr>
              <a:t>ارتفاع </a:t>
            </a:r>
            <a:r>
              <a:rPr lang="ar-IQ" b="1" dirty="0" err="1" smtClean="0">
                <a:solidFill>
                  <a:srgbClr val="FFFF00"/>
                </a:solidFill>
              </a:rPr>
              <a:t>الكوليسترول</a:t>
            </a:r>
            <a:endParaRPr lang="en-US" b="1" dirty="0" smtClean="0">
              <a:solidFill>
                <a:srgbClr val="FFFF00"/>
              </a:solidFill>
            </a:endParaRPr>
          </a:p>
          <a:p>
            <a:r>
              <a:rPr lang="ar-IQ" dirty="0" smtClean="0"/>
              <a:t>انخفاض هرمون الأستروجين يؤثر على مستوى </a:t>
            </a:r>
            <a:r>
              <a:rPr lang="ar-IQ" dirty="0" err="1" smtClean="0"/>
              <a:t>الكوليسترول</a:t>
            </a:r>
            <a:r>
              <a:rPr lang="ar-IQ" dirty="0" smtClean="0"/>
              <a:t> في الدم، مما يسبب للنساء التعرض لأمراض قلبية مثل السكتة القلبية وتلف الأوعية الدموية مقارنةً بالرجال الذين هم في نفس المرحلة العمرية.</a:t>
            </a:r>
          </a:p>
          <a:p>
            <a:r>
              <a:rPr lang="ar-IQ" dirty="0" smtClean="0">
                <a:solidFill>
                  <a:srgbClr val="FFFF00"/>
                </a:solidFill>
              </a:rPr>
              <a:t>14-</a:t>
            </a:r>
            <a:r>
              <a:rPr lang="ar-IQ" b="1" dirty="0" smtClean="0">
                <a:solidFill>
                  <a:srgbClr val="FFFF00"/>
                </a:solidFill>
              </a:rPr>
              <a:t>الخرف</a:t>
            </a:r>
            <a:endParaRPr lang="en-US" b="1" dirty="0" smtClean="0">
              <a:solidFill>
                <a:srgbClr val="FFFF00"/>
              </a:solidFill>
            </a:endParaRPr>
          </a:p>
          <a:p>
            <a:r>
              <a:rPr lang="ar-IQ" dirty="0" smtClean="0"/>
              <a:t>يحدث في حالات نادرة تعرض المرأة لخطر الإصابة </a:t>
            </a:r>
            <a:r>
              <a:rPr lang="ar-IQ" dirty="0" smtClean="0"/>
              <a:t>بالخرف </a:t>
            </a:r>
            <a:r>
              <a:rPr lang="ar-IQ" dirty="0" err="1" smtClean="0"/>
              <a:t>الزهايمر</a:t>
            </a:r>
            <a:r>
              <a:rPr lang="ar-IQ" dirty="0" smtClean="0"/>
              <a:t> </a:t>
            </a:r>
            <a:r>
              <a:rPr lang="ar-IQ" dirty="0" smtClean="0"/>
              <a:t>نتيجة انخفاض هرمون الأستروجين.</a:t>
            </a:r>
            <a:endParaRPr lang="en-US" dirty="0" smtClean="0"/>
          </a:p>
          <a:p>
            <a:endParaRPr lang="en-US" dirty="0" smtClean="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404664"/>
            <a:ext cx="8820472" cy="6453336"/>
          </a:xfrm>
        </p:spPr>
        <p:txBody>
          <a:bodyPr/>
          <a:lstStyle/>
          <a:p>
            <a:r>
              <a:rPr lang="ar-IQ" dirty="0" smtClean="0">
                <a:solidFill>
                  <a:srgbClr val="FFFF00"/>
                </a:solidFill>
              </a:rPr>
              <a:t>15-</a:t>
            </a:r>
            <a:r>
              <a:rPr lang="ar-IQ" b="1" dirty="0" smtClean="0">
                <a:solidFill>
                  <a:srgbClr val="FFFF00"/>
                </a:solidFill>
              </a:rPr>
              <a:t>زيادة الوزن</a:t>
            </a:r>
            <a:endParaRPr lang="en-US" b="1" dirty="0" smtClean="0">
              <a:solidFill>
                <a:srgbClr val="FFFF00"/>
              </a:solidFill>
            </a:endParaRPr>
          </a:p>
          <a:p>
            <a:r>
              <a:rPr lang="ar-IQ" dirty="0" smtClean="0"/>
              <a:t>مع عدم تلقي العلاج الهرموني تعاني المرأة من زيادة </a:t>
            </a:r>
            <a:r>
              <a:rPr lang="ar-IQ" dirty="0" err="1" smtClean="0"/>
              <a:t>الوزن </a:t>
            </a:r>
            <a:r>
              <a:rPr lang="ar-IQ" dirty="0" smtClean="0"/>
              <a:t>، مع قلة الكتل العضلية في الجسم، عكس النساء اللواتي لم يتبعن العلاج بالهرمونات.</a:t>
            </a:r>
            <a:endParaRPr lang="en-US" dirty="0" smtClean="0"/>
          </a:p>
          <a:p>
            <a:r>
              <a:rPr lang="ar-IQ" dirty="0" smtClean="0">
                <a:solidFill>
                  <a:srgbClr val="FFFF00"/>
                </a:solidFill>
              </a:rPr>
              <a:t>16-</a:t>
            </a:r>
            <a:r>
              <a:rPr lang="ar-IQ" b="1" dirty="0" smtClean="0">
                <a:solidFill>
                  <a:srgbClr val="FFFF00"/>
                </a:solidFill>
              </a:rPr>
              <a:t>التجاعيد</a:t>
            </a:r>
            <a:endParaRPr lang="en-US" b="1" dirty="0" smtClean="0">
              <a:solidFill>
                <a:srgbClr val="FFFF00"/>
              </a:solidFill>
            </a:endParaRPr>
          </a:p>
          <a:p>
            <a:r>
              <a:rPr lang="ar-IQ" dirty="0" smtClean="0"/>
              <a:t>من أحد اعراض سن اليأس ظهور التجاعيد وعلامات التمدد على الجلد، فيصبح الجلد شكله مترهلاً، ويحدث تضرر في أنسجة العظام وانخفاض الكولاجين في الجلد.</a:t>
            </a:r>
          </a:p>
          <a:p>
            <a:r>
              <a:rPr lang="ar-IQ" dirty="0" smtClean="0">
                <a:solidFill>
                  <a:srgbClr val="FFFF00"/>
                </a:solidFill>
              </a:rPr>
              <a:t>17-</a:t>
            </a:r>
            <a:r>
              <a:rPr lang="ar-IQ" b="1" dirty="0" smtClean="0">
                <a:solidFill>
                  <a:srgbClr val="FFFF00"/>
                </a:solidFill>
              </a:rPr>
              <a:t>التوازن</a:t>
            </a:r>
            <a:endParaRPr lang="en-US" b="1" dirty="0" smtClean="0">
              <a:solidFill>
                <a:srgbClr val="FFFF00"/>
              </a:solidFill>
            </a:endParaRPr>
          </a:p>
          <a:p>
            <a:r>
              <a:rPr lang="ar-IQ" dirty="0" smtClean="0"/>
              <a:t>تجد المرأة صعوبة في الاتزان وتجد صعوبة أكثر في اضطرابات التوازن وزيادة السقوط وربما تتعرض لكسر في العظام.</a:t>
            </a:r>
            <a:endParaRPr lang="en-US" dirty="0" smtClean="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descr="C:\Users\Linux\Pictures\اعراض سن اليأس .. 16 علامة احذري منها وعالجيها – كل يوم معلومة طبية_files\Woman-sex-598356.jpg"/>
          <p:cNvPicPr>
            <a:picLocks noChangeAspect="1" noChangeArrowheads="1"/>
          </p:cNvPicPr>
          <p:nvPr/>
        </p:nvPicPr>
        <p:blipFill>
          <a:blip r:embed="rId2" cstate="print"/>
          <a:srcRect/>
          <a:stretch>
            <a:fillRect/>
          </a:stretch>
        </p:blipFill>
        <p:spPr bwMode="auto">
          <a:xfrm>
            <a:off x="539552" y="548680"/>
            <a:ext cx="8280920" cy="590465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0"/>
            <a:ext cx="8064896" cy="1124744"/>
          </a:xfrm>
          <a:solidFill>
            <a:schemeClr val="accent5"/>
          </a:solidFill>
        </p:spPr>
        <p:txBody>
          <a:bodyPr/>
          <a:lstStyle/>
          <a:p>
            <a:r>
              <a:rPr lang="ar-IQ" dirty="0" smtClean="0">
                <a:solidFill>
                  <a:srgbClr val="FF0000"/>
                </a:solidFill>
              </a:rPr>
              <a:t>علاج اعراض سن اليأس بالعادات الصحية</a:t>
            </a:r>
            <a:endParaRPr lang="ar-IQ" dirty="0">
              <a:solidFill>
                <a:srgbClr val="FF0000"/>
              </a:solidFill>
            </a:endParaRPr>
          </a:p>
        </p:txBody>
      </p:sp>
      <p:sp>
        <p:nvSpPr>
          <p:cNvPr id="3" name="عنصر نائب للمحتوى 2"/>
          <p:cNvSpPr>
            <a:spLocks noGrp="1"/>
          </p:cNvSpPr>
          <p:nvPr>
            <p:ph idx="1"/>
          </p:nvPr>
        </p:nvSpPr>
        <p:spPr>
          <a:xfrm>
            <a:off x="251520" y="1124744"/>
            <a:ext cx="8568952" cy="5400599"/>
          </a:xfrm>
          <a:solidFill>
            <a:schemeClr val="tx2">
              <a:lumMod val="50000"/>
            </a:schemeClr>
          </a:solidFill>
        </p:spPr>
        <p:txBody>
          <a:bodyPr>
            <a:normAutofit fontScale="85000" lnSpcReduction="20000"/>
          </a:bodyPr>
          <a:lstStyle/>
          <a:p>
            <a:r>
              <a:rPr lang="ar-IQ" sz="3600" dirty="0" smtClean="0">
                <a:solidFill>
                  <a:schemeClr val="bg1"/>
                </a:solidFill>
              </a:rPr>
              <a:t>الأطعمة </a:t>
            </a:r>
            <a:r>
              <a:rPr lang="ar-IQ" sz="3600" dirty="0" smtClean="0">
                <a:solidFill>
                  <a:schemeClr val="bg1"/>
                </a:solidFill>
              </a:rPr>
              <a:t>لها علاقة بتوازن الهرمونات، لذا اهتمي بإتباع نظام غذائي يحتوي على جميع العناصر الغذائية، لذا من المهم لكِ تناول هذا النوع من الطعام، وهو:</a:t>
            </a:r>
            <a:endParaRPr lang="en-US" sz="3600" dirty="0" smtClean="0">
              <a:solidFill>
                <a:schemeClr val="bg1"/>
              </a:solidFill>
            </a:endParaRPr>
          </a:p>
          <a:p>
            <a:pPr lvl="0"/>
            <a:r>
              <a:rPr lang="ar-IQ" sz="3600" dirty="0" smtClean="0">
                <a:solidFill>
                  <a:schemeClr val="bg1"/>
                </a:solidFill>
              </a:rPr>
              <a:t>أ-حبوب </a:t>
            </a:r>
            <a:r>
              <a:rPr lang="ar-IQ" sz="3600" dirty="0" smtClean="0">
                <a:solidFill>
                  <a:schemeClr val="bg1"/>
                </a:solidFill>
              </a:rPr>
              <a:t>الصويا، وهي مصدر غني بالبروتينات ومهمة لزيادة هرمون الأستروجين في الجسم.</a:t>
            </a:r>
            <a:endParaRPr lang="en-US" sz="3600" dirty="0" smtClean="0">
              <a:solidFill>
                <a:schemeClr val="bg1"/>
              </a:solidFill>
            </a:endParaRPr>
          </a:p>
          <a:p>
            <a:pPr lvl="0"/>
            <a:r>
              <a:rPr lang="ar-IQ" sz="3600" b="1" dirty="0" smtClean="0">
                <a:solidFill>
                  <a:schemeClr val="bg1"/>
                </a:solidFill>
              </a:rPr>
              <a:t>ب</a:t>
            </a:r>
            <a:r>
              <a:rPr lang="ar-IQ" sz="3600" dirty="0" smtClean="0">
                <a:solidFill>
                  <a:schemeClr val="bg1"/>
                </a:solidFill>
              </a:rPr>
              <a:t>-الأطعمة </a:t>
            </a:r>
            <a:r>
              <a:rPr lang="ar-IQ" sz="3600" dirty="0" smtClean="0">
                <a:solidFill>
                  <a:schemeClr val="bg1"/>
                </a:solidFill>
              </a:rPr>
              <a:t>التي تحتوي على فيتامين </a:t>
            </a:r>
            <a:r>
              <a:rPr lang="en-US" sz="3600" dirty="0" smtClean="0">
                <a:solidFill>
                  <a:schemeClr val="bg1"/>
                </a:solidFill>
              </a:rPr>
              <a:t>E</a:t>
            </a:r>
            <a:r>
              <a:rPr lang="ar-IQ" sz="3600" dirty="0" smtClean="0">
                <a:solidFill>
                  <a:schemeClr val="bg1"/>
                </a:solidFill>
              </a:rPr>
              <a:t> تساعد على توازن الهرمونات في الجسم، وخصوصاً هرمون الأستروجين، ويمكن تناولها عن طريق الكبسولات.</a:t>
            </a:r>
            <a:endParaRPr lang="en-US" sz="3600" dirty="0" smtClean="0">
              <a:solidFill>
                <a:schemeClr val="bg1"/>
              </a:solidFill>
            </a:endParaRPr>
          </a:p>
          <a:p>
            <a:pPr lvl="0"/>
            <a:r>
              <a:rPr lang="ar-IQ" sz="3600" dirty="0" smtClean="0">
                <a:solidFill>
                  <a:schemeClr val="bg1"/>
                </a:solidFill>
              </a:rPr>
              <a:t>ج-الأدوية </a:t>
            </a:r>
            <a:r>
              <a:rPr lang="ar-IQ" sz="3600" dirty="0" smtClean="0">
                <a:solidFill>
                  <a:schemeClr val="bg1"/>
                </a:solidFill>
              </a:rPr>
              <a:t>التي تحتوي على نسبة عالية من الفيتامينات والمعادن مثل كبسولات فيتامين </a:t>
            </a:r>
            <a:r>
              <a:rPr lang="en-US" sz="3600" dirty="0" smtClean="0">
                <a:solidFill>
                  <a:schemeClr val="bg1"/>
                </a:solidFill>
              </a:rPr>
              <a:t>D</a:t>
            </a:r>
            <a:r>
              <a:rPr lang="ar-IQ" sz="3600" dirty="0" smtClean="0">
                <a:solidFill>
                  <a:schemeClr val="bg1"/>
                </a:solidFill>
              </a:rPr>
              <a:t> وأقراص الكالسيوم والحديد </a:t>
            </a:r>
            <a:r>
              <a:rPr lang="ar-IQ" sz="3600" dirty="0" smtClean="0">
                <a:solidFill>
                  <a:schemeClr val="bg1"/>
                </a:solidFill>
              </a:rPr>
              <a:t>مهمة جدا.</a:t>
            </a:r>
            <a:endParaRPr lang="en-US" sz="3600" dirty="0" smtClean="0">
              <a:solidFill>
                <a:schemeClr val="bg1"/>
              </a:solidFill>
            </a:endParaRPr>
          </a:p>
          <a:p>
            <a:pPr lvl="0"/>
            <a:r>
              <a:rPr lang="ar-IQ" sz="3600" dirty="0" smtClean="0">
                <a:solidFill>
                  <a:schemeClr val="bg1"/>
                </a:solidFill>
              </a:rPr>
              <a:t>د-ممارسة </a:t>
            </a:r>
            <a:r>
              <a:rPr lang="ar-IQ" sz="3600" dirty="0" smtClean="0">
                <a:solidFill>
                  <a:schemeClr val="bg1"/>
                </a:solidFill>
              </a:rPr>
              <a:t>التمارين الرياضية مهمة عند ظهور اعراض سن </a:t>
            </a:r>
            <a:r>
              <a:rPr lang="ar-IQ" sz="3600" dirty="0" err="1" smtClean="0">
                <a:solidFill>
                  <a:schemeClr val="bg1"/>
                </a:solidFill>
              </a:rPr>
              <a:t>اليأس </a:t>
            </a:r>
            <a:r>
              <a:rPr lang="ar-IQ" sz="3600" dirty="0" smtClean="0">
                <a:solidFill>
                  <a:schemeClr val="bg1"/>
                </a:solidFill>
              </a:rPr>
              <a:t>، فالتمارين تعمل على تنشيط الدورة الدموية في الجسم، مما يساعد على توازن الهرمونات في الدم، وتقلل من حدة الأعراض في الجسم، وأفضل التمارين الرياضية هي المشي.</a:t>
            </a:r>
            <a:endParaRPr lang="en-US" sz="3600" dirty="0" smtClean="0">
              <a:solidFill>
                <a:schemeClr val="bg1"/>
              </a:solidFill>
            </a:endParaRPr>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Linux\Pictures\اضرار كثرة استخدام الجوال _ المرسال_files\---150x150_004.jpg"/>
          <p:cNvPicPr>
            <a:picLocks noChangeAspect="1" noChangeArrowheads="1"/>
          </p:cNvPicPr>
          <p:nvPr/>
        </p:nvPicPr>
        <p:blipFill>
          <a:blip r:embed="rId2" cstate="print"/>
          <a:srcRect/>
          <a:stretch>
            <a:fillRect/>
          </a:stretch>
        </p:blipFill>
        <p:spPr bwMode="auto">
          <a:xfrm>
            <a:off x="467544" y="620688"/>
            <a:ext cx="8208912" cy="583264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IQ" dirty="0" smtClean="0">
                <a:solidFill>
                  <a:schemeClr val="bg1"/>
                </a:solidFill>
              </a:rPr>
              <a:t>علاج اعراض سن اليأس بالهرمونات البديلة</a:t>
            </a:r>
            <a:endParaRPr lang="ar-IQ" dirty="0">
              <a:solidFill>
                <a:schemeClr val="bg1"/>
              </a:solidFill>
            </a:endParaRPr>
          </a:p>
        </p:txBody>
      </p:sp>
      <p:sp>
        <p:nvSpPr>
          <p:cNvPr id="3" name="عنصر نائب للمحتوى 2"/>
          <p:cNvSpPr>
            <a:spLocks noGrp="1"/>
          </p:cNvSpPr>
          <p:nvPr>
            <p:ph idx="1"/>
          </p:nvPr>
        </p:nvSpPr>
        <p:spPr>
          <a:xfrm>
            <a:off x="251520" y="1646236"/>
            <a:ext cx="8568952" cy="4879107"/>
          </a:xfrm>
          <a:solidFill>
            <a:srgbClr val="92D050"/>
          </a:solidFill>
        </p:spPr>
        <p:txBody>
          <a:bodyPr>
            <a:normAutofit fontScale="85000" lnSpcReduction="20000"/>
          </a:bodyPr>
          <a:lstStyle/>
          <a:p>
            <a:pPr lvl="0"/>
            <a:r>
              <a:rPr lang="ar-IQ" b="1" dirty="0" smtClean="0">
                <a:solidFill>
                  <a:schemeClr val="bg1"/>
                </a:solidFill>
              </a:rPr>
              <a:t>هرمون الأستروجين وهرمون البروجسترون المستمر ويكون على هيئة أقراص وحبوب تسبب حدوث الحيض</a:t>
            </a:r>
            <a:endParaRPr lang="en-US" b="1" dirty="0" smtClean="0">
              <a:solidFill>
                <a:schemeClr val="bg1"/>
              </a:solidFill>
            </a:endParaRPr>
          </a:p>
          <a:p>
            <a:pPr lvl="0"/>
            <a:r>
              <a:rPr lang="ar-IQ" b="1" dirty="0" smtClean="0">
                <a:solidFill>
                  <a:schemeClr val="bg1"/>
                </a:solidFill>
              </a:rPr>
              <a:t>هرمون الأستروجين والبروجسيترون الدوري وتؤخذ هذه الهرمونات على شكل أقراص يومية لمدة 21 يوم وتؤدي إلى التعرق وتنظيم الدورة الشهرية.</a:t>
            </a:r>
            <a:endParaRPr lang="en-US" b="1" dirty="0" smtClean="0">
              <a:solidFill>
                <a:schemeClr val="bg1"/>
              </a:solidFill>
            </a:endParaRPr>
          </a:p>
          <a:p>
            <a:pPr lvl="0"/>
            <a:r>
              <a:rPr lang="ar-IQ" b="1" dirty="0" smtClean="0">
                <a:solidFill>
                  <a:schemeClr val="bg1"/>
                </a:solidFill>
              </a:rPr>
              <a:t>علاج باستخدام دواء </a:t>
            </a:r>
            <a:r>
              <a:rPr lang="en-US" b="1" dirty="0" smtClean="0">
                <a:solidFill>
                  <a:schemeClr val="bg1"/>
                </a:solidFill>
              </a:rPr>
              <a:t>livial or Tibolone</a:t>
            </a:r>
            <a:r>
              <a:rPr lang="ar-IQ" b="1" dirty="0" smtClean="0">
                <a:solidFill>
                  <a:schemeClr val="bg1"/>
                </a:solidFill>
              </a:rPr>
              <a:t> وهو دواء له فاعلية هرمون الأستروجين في الجسم، ويتم أخذه على شكل أقراص</a:t>
            </a:r>
            <a:endParaRPr lang="en-US" b="1" dirty="0" smtClean="0">
              <a:solidFill>
                <a:schemeClr val="bg1"/>
              </a:solidFill>
            </a:endParaRPr>
          </a:p>
          <a:p>
            <a:pPr lvl="0"/>
            <a:r>
              <a:rPr lang="ar-IQ" b="1" dirty="0" smtClean="0">
                <a:solidFill>
                  <a:schemeClr val="bg1"/>
                </a:solidFill>
              </a:rPr>
              <a:t>تعطى هرمونات تحت الجلد عن طريق جهاز يمكن استخدامه، ويتم عن طريق إجراء استئصال جراحي للمبيض.</a:t>
            </a:r>
            <a:endParaRPr lang="en-US" b="1" dirty="0" smtClean="0">
              <a:solidFill>
                <a:schemeClr val="bg1"/>
              </a:solidFill>
            </a:endParaRPr>
          </a:p>
          <a:p>
            <a:pPr lvl="0"/>
            <a:r>
              <a:rPr lang="ar-IQ" b="1" dirty="0" smtClean="0">
                <a:solidFill>
                  <a:schemeClr val="bg1"/>
                </a:solidFill>
              </a:rPr>
              <a:t>يتم إعطاء هرمون الاستروجين عن طريق لاصق جلدي يتم تبديله كل </a:t>
            </a:r>
            <a:r>
              <a:rPr lang="ar-IQ" b="1" dirty="0" err="1" smtClean="0">
                <a:solidFill>
                  <a:schemeClr val="bg1"/>
                </a:solidFill>
              </a:rPr>
              <a:t>4 </a:t>
            </a:r>
            <a:r>
              <a:rPr lang="ar-IQ" b="1" dirty="0" smtClean="0">
                <a:solidFill>
                  <a:schemeClr val="bg1"/>
                </a:solidFill>
              </a:rPr>
              <a:t>– 7 أيام ويتم استعماله عند النساء الكبيرات في سن اليأس.</a:t>
            </a:r>
            <a:endParaRPr lang="en-US" b="1" dirty="0" smtClean="0">
              <a:solidFill>
                <a:schemeClr val="bg1"/>
              </a:solidFill>
            </a:endParaRPr>
          </a:p>
          <a:p>
            <a:r>
              <a:rPr lang="ar-IQ" b="1" dirty="0" smtClean="0">
                <a:solidFill>
                  <a:schemeClr val="bg1"/>
                </a:solidFill>
              </a:rPr>
              <a:t>استروجين موضعي ويتم تناوله عن طريق نوع من التحاميل </a:t>
            </a:r>
            <a:r>
              <a:rPr lang="ar-IQ" b="1" dirty="0" err="1" smtClean="0">
                <a:solidFill>
                  <a:schemeClr val="bg1"/>
                </a:solidFill>
              </a:rPr>
              <a:t>المهبلية </a:t>
            </a:r>
            <a:r>
              <a:rPr lang="ar-IQ" b="1" dirty="0" smtClean="0">
                <a:solidFill>
                  <a:schemeClr val="bg1"/>
                </a:solidFill>
              </a:rPr>
              <a:t>“اللبوس” أو عن طريق </a:t>
            </a:r>
            <a:r>
              <a:rPr lang="ar-IQ" b="1" dirty="0" err="1" smtClean="0">
                <a:solidFill>
                  <a:schemeClr val="bg1"/>
                </a:solidFill>
              </a:rPr>
              <a:t>مرهم </a:t>
            </a:r>
            <a:r>
              <a:rPr lang="ar-IQ" b="1" dirty="0" smtClean="0">
                <a:solidFill>
                  <a:schemeClr val="bg1"/>
                </a:solidFill>
              </a:rPr>
              <a:t>، ويطلق هرمون الأستروجين، وهو دواء فعال للواتي تعانين من انخفاض الرغبة الجنسية وجفاف المهبل.</a:t>
            </a:r>
            <a:endParaRPr lang="ar-IQ"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Linux\Pictures\اعراض سن اليأس .. 16 علامة احذري منها وعالجيها – كل يوم معلومة طبية_files\menopause-symptoms.jpg"/>
          <p:cNvPicPr>
            <a:picLocks noChangeAspect="1" noChangeArrowheads="1"/>
          </p:cNvPicPr>
          <p:nvPr/>
        </p:nvPicPr>
        <p:blipFill>
          <a:blip r:embed="rId2" cstate="print"/>
          <a:srcRect/>
          <a:stretch>
            <a:fillRect/>
          </a:stretch>
        </p:blipFill>
        <p:spPr bwMode="auto">
          <a:xfrm>
            <a:off x="467544" y="476672"/>
            <a:ext cx="8280920" cy="590465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Linux\Pictures\اعراض سن اليأس .. 16 علامة احذري منها وعالجيها – كل يوم معلومة طبية_files\-.jpg"/>
          <p:cNvPicPr>
            <a:picLocks noChangeAspect="1" noChangeArrowheads="1"/>
          </p:cNvPicPr>
          <p:nvPr/>
        </p:nvPicPr>
        <p:blipFill>
          <a:blip r:embed="rId2" cstate="print"/>
          <a:srcRect/>
          <a:stretch>
            <a:fillRect/>
          </a:stretch>
        </p:blipFill>
        <p:spPr bwMode="auto">
          <a:xfrm>
            <a:off x="395536" y="332656"/>
            <a:ext cx="8352928" cy="6192688"/>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موانع العلاجات البديلة</a:t>
            </a:r>
            <a:r>
              <a:rPr lang="en-US" b="1" dirty="0" smtClean="0"/>
              <a:t/>
            </a:r>
            <a:br>
              <a:rPr lang="en-US" b="1" dirty="0" smtClean="0"/>
            </a:br>
            <a:endParaRPr lang="ar-IQ" dirty="0"/>
          </a:p>
        </p:txBody>
      </p:sp>
      <p:sp>
        <p:nvSpPr>
          <p:cNvPr id="3" name="عنصر نائب للمحتوى 2"/>
          <p:cNvSpPr>
            <a:spLocks noGrp="1"/>
          </p:cNvSpPr>
          <p:nvPr>
            <p:ph idx="1"/>
          </p:nvPr>
        </p:nvSpPr>
        <p:spPr>
          <a:solidFill>
            <a:schemeClr val="accent3">
              <a:lumMod val="60000"/>
              <a:lumOff val="40000"/>
            </a:schemeClr>
          </a:solidFill>
        </p:spPr>
        <p:txBody>
          <a:bodyPr>
            <a:normAutofit/>
          </a:bodyPr>
          <a:lstStyle/>
          <a:p>
            <a:r>
              <a:rPr lang="ar-IQ" sz="4000" dirty="0" smtClean="0">
                <a:solidFill>
                  <a:schemeClr val="bg1"/>
                </a:solidFill>
              </a:rPr>
              <a:t>هذه العلاجات لا يجب اتباعها للواتي تعانين من التالي:</a:t>
            </a:r>
            <a:endParaRPr lang="en-US" sz="4000" dirty="0" smtClean="0">
              <a:solidFill>
                <a:schemeClr val="bg1"/>
              </a:solidFill>
            </a:endParaRPr>
          </a:p>
          <a:p>
            <a:pPr lvl="0"/>
            <a:r>
              <a:rPr lang="ar-IQ" sz="4000" u="sng" dirty="0" smtClean="0">
                <a:solidFill>
                  <a:schemeClr val="bg1"/>
                </a:solidFill>
                <a:hlinkClick r:id="rId2"/>
              </a:rPr>
              <a:t>سرطان الثدي</a:t>
            </a:r>
            <a:r>
              <a:rPr lang="ar-IQ" sz="4000" dirty="0" smtClean="0">
                <a:solidFill>
                  <a:schemeClr val="bg1"/>
                </a:solidFill>
              </a:rPr>
              <a:t> و</a:t>
            </a:r>
            <a:r>
              <a:rPr lang="ar-IQ" sz="4000" u="sng" dirty="0" smtClean="0">
                <a:solidFill>
                  <a:schemeClr val="bg1"/>
                </a:solidFill>
                <a:hlinkClick r:id="rId3"/>
              </a:rPr>
              <a:t>سرطان الرحم</a:t>
            </a:r>
            <a:endParaRPr lang="en-US" sz="4000" dirty="0" smtClean="0">
              <a:solidFill>
                <a:schemeClr val="bg1"/>
              </a:solidFill>
            </a:endParaRPr>
          </a:p>
          <a:p>
            <a:pPr lvl="0"/>
            <a:r>
              <a:rPr lang="ar-IQ" sz="4000" dirty="0" smtClean="0">
                <a:solidFill>
                  <a:schemeClr val="bg1"/>
                </a:solidFill>
              </a:rPr>
              <a:t>في حالة الإصابة بأحد أمراض الكبد</a:t>
            </a:r>
            <a:endParaRPr lang="en-US" sz="4000" dirty="0" smtClean="0">
              <a:solidFill>
                <a:schemeClr val="bg1"/>
              </a:solidFill>
            </a:endParaRPr>
          </a:p>
          <a:p>
            <a:pPr lvl="0"/>
            <a:r>
              <a:rPr lang="ar-IQ" sz="4000" dirty="0" smtClean="0">
                <a:solidFill>
                  <a:schemeClr val="bg1"/>
                </a:solidFill>
              </a:rPr>
              <a:t>اللواتي تعانين من</a:t>
            </a:r>
            <a:r>
              <a:rPr lang="ar-IQ" sz="4000" u="sng" dirty="0" smtClean="0">
                <a:solidFill>
                  <a:schemeClr val="bg1"/>
                </a:solidFill>
                <a:hlinkClick r:id="rId4"/>
              </a:rPr>
              <a:t> ارتفاع ضغط الدم</a:t>
            </a:r>
            <a:endParaRPr lang="en-US" sz="4000" dirty="0" smtClean="0">
              <a:solidFill>
                <a:schemeClr val="bg1"/>
              </a:solidFill>
            </a:endParaRPr>
          </a:p>
          <a:p>
            <a:pPr lvl="0"/>
            <a:r>
              <a:rPr lang="ar-IQ" sz="4000" dirty="0" smtClean="0">
                <a:solidFill>
                  <a:schemeClr val="bg1"/>
                </a:solidFill>
              </a:rPr>
              <a:t>في حالة إن كنت تعانين من تخثر الدم أو جلطات الأوردة.</a:t>
            </a:r>
            <a:endParaRPr lang="en-US" sz="4000"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36712"/>
          </a:xfrm>
        </p:spPr>
        <p:txBody>
          <a:bodyPr/>
          <a:lstStyle/>
          <a:p>
            <a:r>
              <a:rPr lang="ar-IQ" b="1" dirty="0" smtClean="0">
                <a:solidFill>
                  <a:srgbClr val="FFFF00"/>
                </a:solidFill>
              </a:rPr>
              <a:t>أساليب الوقاية </a:t>
            </a:r>
            <a:r>
              <a:rPr lang="ar-IQ" b="1" dirty="0" err="1" smtClean="0">
                <a:solidFill>
                  <a:srgbClr val="FFFF00"/>
                </a:solidFill>
              </a:rPr>
              <a:t>بالغذاء:</a:t>
            </a:r>
            <a:endParaRPr lang="ar-IQ" b="1" dirty="0">
              <a:solidFill>
                <a:srgbClr val="FFFF00"/>
              </a:solidFill>
            </a:endParaRPr>
          </a:p>
        </p:txBody>
      </p:sp>
      <p:sp>
        <p:nvSpPr>
          <p:cNvPr id="20481" name="Rectangle 1"/>
          <p:cNvSpPr>
            <a:spLocks noChangeArrowheads="1"/>
          </p:cNvSpPr>
          <p:nvPr/>
        </p:nvSpPr>
        <p:spPr bwMode="auto">
          <a:xfrm>
            <a:off x="0" y="842388"/>
            <a:ext cx="9144000" cy="6124754"/>
          </a:xfrm>
          <a:prstGeom prst="rect">
            <a:avLst/>
          </a:prstGeom>
          <a:solidFill>
            <a:schemeClr val="accent6">
              <a:lumMod val="5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إليك بعض النصائح الغذائية التي ينصح بها الأطباء للإقلال من </a:t>
            </a:r>
            <a:r>
              <a:rPr kumimoji="0" lang="ar-IQ"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اعراض سن اليأس والألم </a:t>
            </a:r>
            <a:r>
              <a:rPr kumimoji="0" lang="ar-IQ"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والتكتلات بداخل الثدي الليفي المتكيس.</a:t>
            </a: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ar-IQ"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(1)</a:t>
            </a:r>
            <a:r>
              <a:rPr kumimoji="0" lang="ar-IQ"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قللي من عادة شرب </a:t>
            </a:r>
            <a:r>
              <a:rPr lang="ar-IQ" sz="2800" b="1" dirty="0" smtClean="0"/>
              <a:t>الشاي والقهوة والجوز والمته والكاكاو والشيكولاته </a:t>
            </a:r>
            <a:r>
              <a:rPr kumimoji="0" lang="ar-IQ"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لأن الكافيين ينشط إنتاج الإستروجين ويشجع على تورم الثدي والإحساس بالألم فيها.</a:t>
            </a: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(2) </a:t>
            </a:r>
            <a:r>
              <a:rPr kumimoji="0" lang="ar-IQ"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قللي من الدهون: إن الإفراط المبالغ فيه في تناول الدهون المشبعة يزيد من مستويات الإستروجين وينشط التغيرات الليفية الكيسية</a:t>
            </a: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(3) </a:t>
            </a:r>
            <a:r>
              <a:rPr kumimoji="0" lang="ar-IQ"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الألياف: تقوم بامتصاص الإستروجين وتساعد في إخراجه من الجسم ويمكنك زيادة مقدار الألياف في طعامك بتناول المزيد من الحبوب الكاملة والفاكهة والخضراوات.</a:t>
            </a: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(4) </a:t>
            </a:r>
            <a:r>
              <a:rPr kumimoji="0" lang="ar-IQ"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قللي من الصوديوم: تتأثر الأكياس الحميدة بكمية السوائل المحتبسة داخل جسدك ولما كان الصوديوم يجعلك تحتفظين بالماء، يوصي الأطباء بالحد من تناول الملح.</a:t>
            </a: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Linux\Pictures\اضرار كثرة استخدام الجوال _ المرسال_files\---150x150_003.jpg"/>
          <p:cNvPicPr>
            <a:picLocks noChangeAspect="1" noChangeArrowheads="1"/>
          </p:cNvPicPr>
          <p:nvPr/>
        </p:nvPicPr>
        <p:blipFill>
          <a:blip r:embed="rId2" cstate="print"/>
          <a:srcRect/>
          <a:stretch>
            <a:fillRect/>
          </a:stretch>
        </p:blipFill>
        <p:spPr bwMode="auto">
          <a:xfrm>
            <a:off x="539552" y="548680"/>
            <a:ext cx="8208912" cy="5832648"/>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inux\Pictures\اضرار كثرة استخدام الجوال _ المرسال_files\-----150x150_004.jpg"/>
          <p:cNvPicPr>
            <a:picLocks noGrp="1" noChangeAspect="1" noChangeArrowheads="1"/>
          </p:cNvPicPr>
          <p:nvPr>
            <p:ph idx="4294967295"/>
          </p:nvPr>
        </p:nvPicPr>
        <p:blipFill>
          <a:blip r:embed="rId2" cstate="print"/>
          <a:srcRect/>
          <a:stretch>
            <a:fillRect/>
          </a:stretch>
        </p:blipFill>
        <p:spPr bwMode="auto">
          <a:xfrm>
            <a:off x="395536" y="404664"/>
            <a:ext cx="8352928" cy="612068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4294967295"/>
          </p:nvPr>
        </p:nvSpPr>
        <p:spPr>
          <a:xfrm>
            <a:off x="0" y="0"/>
            <a:ext cx="9144000" cy="6453336"/>
          </a:xfrm>
          <a:solidFill>
            <a:srgbClr val="D840BB"/>
          </a:solidFill>
        </p:spPr>
        <p:txBody>
          <a:bodyPr>
            <a:normAutofit/>
          </a:bodyPr>
          <a:lstStyle/>
          <a:p>
            <a:pPr algn="ctr">
              <a:buNone/>
            </a:pPr>
            <a:r>
              <a:rPr lang="ar-IQ" sz="6600" dirty="0" smtClean="0">
                <a:solidFill>
                  <a:srgbClr val="FFFF00"/>
                </a:solidFill>
                <a:effectLst>
                  <a:outerShdw blurRad="38100" dist="38100" dir="2700000" algn="tl">
                    <a:srgbClr val="000000">
                      <a:alpha val="43137"/>
                    </a:srgbClr>
                  </a:outerShdw>
                </a:effectLst>
                <a:latin typeface="Aparajita" pitchFamily="34" charset="0"/>
              </a:rPr>
              <a:t>شكرا لحسن اصغائكم</a:t>
            </a:r>
            <a:endParaRPr lang="ar-IQ" sz="6600" dirty="0">
              <a:solidFill>
                <a:srgbClr val="FFFF00"/>
              </a:solidFill>
              <a:effectLst>
                <a:outerShdw blurRad="38100" dist="38100" dir="2700000" algn="tl">
                  <a:srgbClr val="000000">
                    <a:alpha val="43137"/>
                  </a:srgbClr>
                </a:outerShdw>
              </a:effectLst>
              <a:latin typeface="Aparajita" pitchFamily="34" charset="0"/>
            </a:endParaRPr>
          </a:p>
        </p:txBody>
      </p:sp>
      <p:sp>
        <p:nvSpPr>
          <p:cNvPr id="5" name="نجمة ذات 5 نقاط 4"/>
          <p:cNvSpPr/>
          <p:nvPr/>
        </p:nvSpPr>
        <p:spPr>
          <a:xfrm>
            <a:off x="2051720" y="234888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rgbClr val="FFFF00"/>
              </a:solidFill>
            </a:endParaRPr>
          </a:p>
        </p:txBody>
      </p:sp>
      <p:sp>
        <p:nvSpPr>
          <p:cNvPr id="8" name="نجمة ذات 5 نقاط 7"/>
          <p:cNvSpPr/>
          <p:nvPr/>
        </p:nvSpPr>
        <p:spPr>
          <a:xfrm>
            <a:off x="7236296" y="2636912"/>
            <a:ext cx="936104" cy="792088"/>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سحابة 8"/>
          <p:cNvSpPr/>
          <p:nvPr/>
        </p:nvSpPr>
        <p:spPr>
          <a:xfrm>
            <a:off x="3779912" y="2708920"/>
            <a:ext cx="2592288" cy="1440160"/>
          </a:xfrm>
          <a:prstGeom prst="clou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شمس 9"/>
          <p:cNvSpPr/>
          <p:nvPr/>
        </p:nvSpPr>
        <p:spPr>
          <a:xfrm>
            <a:off x="3779912" y="2060848"/>
            <a:ext cx="1656184"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نجمة ذات 5 نقاط 10"/>
          <p:cNvSpPr/>
          <p:nvPr/>
        </p:nvSpPr>
        <p:spPr>
          <a:xfrm>
            <a:off x="4572000" y="5013176"/>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pic>
        <p:nvPicPr>
          <p:cNvPr id="10242" name="Picture 2" descr="C:\Users\Public\Pictures\Sample Pictures\Hydrangeas.jpg"/>
          <p:cNvPicPr>
            <a:picLocks noChangeAspect="1" noChangeArrowheads="1"/>
          </p:cNvPicPr>
          <p:nvPr/>
        </p:nvPicPr>
        <p:blipFill>
          <a:blip r:embed="rId2" cstate="print"/>
          <a:srcRect/>
          <a:stretch>
            <a:fillRect/>
          </a:stretch>
        </p:blipFill>
        <p:spPr bwMode="auto">
          <a:xfrm>
            <a:off x="0" y="1124744"/>
            <a:ext cx="9144000" cy="573325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536"/>
            <a:ext cx="8229600" cy="799200"/>
          </a:xfrm>
        </p:spPr>
        <p:txBody>
          <a:bodyPr/>
          <a:lstStyle/>
          <a:p>
            <a:r>
              <a:rPr lang="ar-IQ" b="1" dirty="0" smtClean="0">
                <a:solidFill>
                  <a:srgbClr val="FFFF00"/>
                </a:solidFill>
              </a:rPr>
              <a:t>ما هو سن </a:t>
            </a:r>
            <a:r>
              <a:rPr lang="ar-IQ" b="1" dirty="0" smtClean="0">
                <a:solidFill>
                  <a:srgbClr val="FFFF00"/>
                </a:solidFill>
              </a:rPr>
              <a:t>اليأس</a:t>
            </a:r>
            <a:endParaRPr lang="ar-IQ" dirty="0">
              <a:solidFill>
                <a:srgbClr val="FFFF00"/>
              </a:solidFill>
            </a:endParaRPr>
          </a:p>
        </p:txBody>
      </p:sp>
      <p:sp>
        <p:nvSpPr>
          <p:cNvPr id="3" name="عنصر نائب للمحتوى 2"/>
          <p:cNvSpPr>
            <a:spLocks noGrp="1"/>
          </p:cNvSpPr>
          <p:nvPr>
            <p:ph idx="1"/>
          </p:nvPr>
        </p:nvSpPr>
        <p:spPr>
          <a:xfrm>
            <a:off x="251520" y="1052736"/>
            <a:ext cx="8568952" cy="5472608"/>
          </a:xfrm>
        </p:spPr>
        <p:txBody>
          <a:bodyPr>
            <a:normAutofit/>
          </a:bodyPr>
          <a:lstStyle/>
          <a:p>
            <a:r>
              <a:rPr lang="ar-IQ" dirty="0" smtClean="0"/>
              <a:t>يحتوي مبيض المرأة مخزون من البويضات يقدر بعدد 5 </a:t>
            </a:r>
            <a:r>
              <a:rPr lang="ar-IQ" dirty="0" smtClean="0"/>
              <a:t>مليون </a:t>
            </a:r>
            <a:r>
              <a:rPr lang="ar-IQ" dirty="0" smtClean="0"/>
              <a:t>بويضة عند </a:t>
            </a:r>
            <a:r>
              <a:rPr lang="ar-IQ" dirty="0" err="1" smtClean="0"/>
              <a:t>الولادة </a:t>
            </a:r>
            <a:r>
              <a:rPr lang="ar-IQ" dirty="0" smtClean="0"/>
              <a:t>، ويموت من هذا العدد ما يقارب من الثلثين في الأشهر الثلاثة الأولى من عمر </a:t>
            </a:r>
            <a:r>
              <a:rPr lang="ar-IQ" dirty="0" err="1" smtClean="0"/>
              <a:t>المرأة </a:t>
            </a:r>
            <a:r>
              <a:rPr lang="ar-IQ" dirty="0" smtClean="0"/>
              <a:t>، حتى يفنى جزء كبير من البويضات عند الوصول لسن البلوغ ولا يتبقى منها سوى 400-500 ألف </a:t>
            </a:r>
            <a:r>
              <a:rPr lang="ar-IQ" dirty="0" err="1" smtClean="0"/>
              <a:t>بويضة </a:t>
            </a:r>
            <a:r>
              <a:rPr lang="ar-IQ" dirty="0" smtClean="0"/>
              <a:t>، في حين تحتاج المرأة </a:t>
            </a:r>
            <a:r>
              <a:rPr lang="ar-IQ" dirty="0" err="1" smtClean="0"/>
              <a:t>ل400</a:t>
            </a:r>
            <a:r>
              <a:rPr lang="ar-IQ" dirty="0" smtClean="0"/>
              <a:t>-500 بويضة ناضجة خلال سن </a:t>
            </a:r>
            <a:r>
              <a:rPr lang="ar-IQ" dirty="0" err="1" smtClean="0"/>
              <a:t>الإنجاب </a:t>
            </a:r>
            <a:r>
              <a:rPr lang="ar-IQ" dirty="0" err="1" smtClean="0"/>
              <a:t>.</a:t>
            </a:r>
            <a:r>
              <a:rPr lang="ar-IQ" dirty="0" smtClean="0"/>
              <a:t> ينتج المبيض عدد من البويضات ويطورها </a:t>
            </a:r>
            <a:r>
              <a:rPr lang="ar-IQ" dirty="0" err="1" smtClean="0"/>
              <a:t>شهريا </a:t>
            </a:r>
            <a:r>
              <a:rPr lang="ar-IQ" dirty="0" smtClean="0"/>
              <a:t>، في حين لا ينضج منها ويصل للحجم المناسب لعملية </a:t>
            </a:r>
            <a:r>
              <a:rPr lang="ar-IQ" dirty="0" err="1" smtClean="0"/>
              <a:t>التلقيح </a:t>
            </a:r>
            <a:r>
              <a:rPr lang="ar-IQ" dirty="0" smtClean="0"/>
              <a:t>، أما باقي البويضات فتزول </a:t>
            </a:r>
            <a:r>
              <a:rPr lang="ar-IQ" dirty="0" err="1" smtClean="0"/>
              <a:t>وتتحلل </a:t>
            </a:r>
            <a:r>
              <a:rPr lang="ar-IQ" dirty="0" smtClean="0"/>
              <a:t>، ويبدأ نشاط المبيضين مع بداية سن البلوغ أي من سن 11-13 </a:t>
            </a:r>
            <a:r>
              <a:rPr lang="ar-IQ" dirty="0" err="1" smtClean="0"/>
              <a:t>عام </a:t>
            </a:r>
            <a:r>
              <a:rPr lang="ar-IQ" dirty="0" smtClean="0"/>
              <a:t>، ويستمر المبيض في العمل حتى سن الخمسين ثم يتوقف عن انتاج البويضات فيما يسمى بسن </a:t>
            </a:r>
            <a:r>
              <a:rPr lang="ar-IQ" dirty="0" err="1" smtClean="0"/>
              <a:t>اليأس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lstStyle/>
          <a:p>
            <a:r>
              <a:rPr lang="ar-IQ" dirty="0" err="1" smtClean="0">
                <a:solidFill>
                  <a:srgbClr val="FF0000"/>
                </a:solidFill>
              </a:rPr>
              <a:t>ماهوسن</a:t>
            </a:r>
            <a:r>
              <a:rPr lang="ar-IQ" dirty="0" smtClean="0">
                <a:solidFill>
                  <a:srgbClr val="FF0000"/>
                </a:solidFill>
              </a:rPr>
              <a:t> اليأس</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r>
              <a:rPr lang="ar-IQ" b="1" dirty="0" smtClean="0"/>
              <a:t>مرحلة سن اليأس هو مرحلة انتقالية طبيعية تمر بها جميع النساء، إن كنتِ تمرين بها في هذه الفترة فلا تقلقي فكل ما تشعرين به مرت به النساء من قبلك، واعلمي أنها مرحلة تسبب بعض التغيرات والعلامات التي تظهر على جسمك، لذا لا تقلقي من ظهورها فبتغيير العادات الصحية يمكنك تجنب هذه الأعراض.</a:t>
            </a:r>
          </a:p>
          <a:p>
            <a:r>
              <a:rPr lang="ar-IQ" b="1" dirty="0" smtClean="0">
                <a:solidFill>
                  <a:srgbClr val="FFFF00"/>
                </a:solidFill>
              </a:rPr>
              <a:t>سن اليأس</a:t>
            </a:r>
          </a:p>
          <a:p>
            <a:r>
              <a:rPr lang="ar-IQ" b="1" dirty="0" smtClean="0"/>
              <a:t>هو مرحلة تنقطع فيها الدورة الشهرية لمدة تصل إلى أكثر من 6 أشهر، في الفترة من 45 إلى 55 عام عند المرأة، وتظهر خلال هذه الفترة عدة علامات على جسمك والتي تختلف من امرأة لأخرى.</a:t>
            </a:r>
            <a:endParaRPr lang="en-US" b="1"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536"/>
            <a:ext cx="8229600" cy="871208"/>
          </a:xfrm>
        </p:spPr>
        <p:txBody>
          <a:bodyPr/>
          <a:lstStyle/>
          <a:p>
            <a:r>
              <a:rPr lang="ar-IQ" b="1" dirty="0" smtClean="0">
                <a:solidFill>
                  <a:srgbClr val="FFFF00"/>
                </a:solidFill>
              </a:rPr>
              <a:t>أسباب حدوث سن اليأس</a:t>
            </a:r>
            <a:endParaRPr lang="ar-IQ" b="1" dirty="0">
              <a:solidFill>
                <a:srgbClr val="FFFF00"/>
              </a:solidFill>
            </a:endParaRPr>
          </a:p>
        </p:txBody>
      </p:sp>
      <p:sp>
        <p:nvSpPr>
          <p:cNvPr id="5" name="عنصر نائب للمحتوى 4"/>
          <p:cNvSpPr>
            <a:spLocks noGrp="1"/>
          </p:cNvSpPr>
          <p:nvPr>
            <p:ph idx="1"/>
          </p:nvPr>
        </p:nvSpPr>
        <p:spPr>
          <a:xfrm>
            <a:off x="323528" y="1340768"/>
            <a:ext cx="8496944" cy="5112567"/>
          </a:xfrm>
          <a:solidFill>
            <a:srgbClr val="92D050"/>
          </a:solidFill>
        </p:spPr>
        <p:txBody>
          <a:bodyPr>
            <a:normAutofit lnSpcReduction="10000"/>
          </a:bodyPr>
          <a:lstStyle/>
          <a:p>
            <a:r>
              <a:rPr lang="ar-IQ" dirty="0" smtClean="0">
                <a:solidFill>
                  <a:schemeClr val="bg1"/>
                </a:solidFill>
              </a:rPr>
              <a:t>هناك عدة أسباب تحدث للمرأة فتسبب اعراض سن </a:t>
            </a:r>
            <a:r>
              <a:rPr lang="ar-IQ" dirty="0" err="1" smtClean="0">
                <a:solidFill>
                  <a:schemeClr val="bg1"/>
                </a:solidFill>
              </a:rPr>
              <a:t>اليأس </a:t>
            </a:r>
            <a:r>
              <a:rPr lang="ar-IQ" dirty="0" smtClean="0">
                <a:solidFill>
                  <a:schemeClr val="bg1"/>
                </a:solidFill>
              </a:rPr>
              <a:t>، وهي:</a:t>
            </a:r>
            <a:endParaRPr lang="en-US" dirty="0" smtClean="0">
              <a:solidFill>
                <a:schemeClr val="bg1"/>
              </a:solidFill>
            </a:endParaRPr>
          </a:p>
          <a:p>
            <a:pPr lvl="0"/>
            <a:r>
              <a:rPr lang="ar-IQ" dirty="0" smtClean="0">
                <a:solidFill>
                  <a:schemeClr val="bg1"/>
                </a:solidFill>
              </a:rPr>
              <a:t>في عمر 45 يصبح المبيض غير قادر على إنتاج هرمون الأستروجين، ويصبح المبيضان غير قادرين على إنتاج </a:t>
            </a:r>
            <a:r>
              <a:rPr lang="ar-IQ" dirty="0" err="1" smtClean="0">
                <a:solidFill>
                  <a:schemeClr val="bg1"/>
                </a:solidFill>
              </a:rPr>
              <a:t>البويضات </a:t>
            </a:r>
            <a:r>
              <a:rPr lang="ar-IQ" dirty="0" smtClean="0">
                <a:solidFill>
                  <a:schemeClr val="bg1"/>
                </a:solidFill>
              </a:rPr>
              <a:t>، بالإضافة إلى هذا فيحدث خلل مناعي يسبب مهاجمة جهاز المناعة لوظائف المبيض، مما يقلل من دور المبيض في إنتاج هرمون الأستروجين.</a:t>
            </a:r>
            <a:endParaRPr lang="en-US" dirty="0" smtClean="0">
              <a:solidFill>
                <a:schemeClr val="bg1"/>
              </a:solidFill>
            </a:endParaRPr>
          </a:p>
          <a:p>
            <a:pPr lvl="0"/>
            <a:r>
              <a:rPr lang="ar-IQ" dirty="0" smtClean="0">
                <a:solidFill>
                  <a:schemeClr val="bg1"/>
                </a:solidFill>
              </a:rPr>
              <a:t>الإصابة </a:t>
            </a:r>
            <a:r>
              <a:rPr lang="ar-IQ" dirty="0" err="1" smtClean="0">
                <a:solidFill>
                  <a:schemeClr val="bg1"/>
                </a:solidFill>
              </a:rPr>
              <a:t>بـ</a:t>
            </a:r>
            <a:r>
              <a:rPr lang="ar-IQ" dirty="0" smtClean="0">
                <a:solidFill>
                  <a:schemeClr val="bg1"/>
                </a:solidFill>
              </a:rPr>
              <a:t> </a:t>
            </a:r>
            <a:r>
              <a:rPr lang="ar-IQ" b="1" u="sng" dirty="0" smtClean="0">
                <a:solidFill>
                  <a:schemeClr val="bg1"/>
                </a:solidFill>
                <a:hlinkClick r:id="rId2"/>
              </a:rPr>
              <a:t>سرطان </a:t>
            </a:r>
            <a:r>
              <a:rPr lang="ar-IQ" b="1" u="sng" dirty="0" err="1" smtClean="0">
                <a:solidFill>
                  <a:schemeClr val="bg1"/>
                </a:solidFill>
                <a:hlinkClick r:id="rId2"/>
              </a:rPr>
              <a:t>المبيض</a:t>
            </a:r>
            <a:r>
              <a:rPr lang="ar-IQ" b="1" dirty="0" err="1" smtClean="0">
                <a:solidFill>
                  <a:schemeClr val="bg1"/>
                </a:solidFill>
              </a:rPr>
              <a:t> </a:t>
            </a:r>
            <a:r>
              <a:rPr lang="ar-IQ" dirty="0" smtClean="0">
                <a:solidFill>
                  <a:schemeClr val="bg1"/>
                </a:solidFill>
              </a:rPr>
              <a:t>، ويحدث في هذه الحالة استئصال جراحي للمبيض.</a:t>
            </a:r>
            <a:endParaRPr lang="en-US" dirty="0" smtClean="0">
              <a:solidFill>
                <a:schemeClr val="bg1"/>
              </a:solidFill>
            </a:endParaRPr>
          </a:p>
          <a:p>
            <a:r>
              <a:rPr lang="ar-IQ" dirty="0" smtClean="0">
                <a:solidFill>
                  <a:schemeClr val="bg1"/>
                </a:solidFill>
              </a:rPr>
              <a:t>التعرض لـ </a:t>
            </a:r>
            <a:r>
              <a:rPr lang="ar-IQ" b="1" u="sng" dirty="0" smtClean="0">
                <a:solidFill>
                  <a:schemeClr val="bg1"/>
                </a:solidFill>
                <a:hlinkClick r:id="rId3"/>
              </a:rPr>
              <a:t>العلاج  الكيميائي</a:t>
            </a:r>
            <a:r>
              <a:rPr lang="ar-IQ" b="1" dirty="0" smtClean="0">
                <a:solidFill>
                  <a:schemeClr val="bg1"/>
                </a:solidFill>
              </a:rPr>
              <a:t> </a:t>
            </a:r>
            <a:r>
              <a:rPr lang="ar-IQ" dirty="0" smtClean="0">
                <a:solidFill>
                  <a:schemeClr val="bg1"/>
                </a:solidFill>
              </a:rPr>
              <a:t>في علاج السرطان، مثل </a:t>
            </a:r>
            <a:r>
              <a:rPr lang="ar-IQ" b="1" u="sng" dirty="0" smtClean="0">
                <a:solidFill>
                  <a:schemeClr val="bg1"/>
                </a:solidFill>
                <a:hlinkClick r:id="rId4"/>
              </a:rPr>
              <a:t>سرطان الثدي</a:t>
            </a:r>
            <a:r>
              <a:rPr lang="ar-IQ" u="sng" dirty="0" smtClean="0">
                <a:solidFill>
                  <a:schemeClr val="bg1"/>
                </a:solidFill>
                <a:hlinkClick r:id="rId4"/>
              </a:rPr>
              <a:t>، </a:t>
            </a:r>
            <a:r>
              <a:rPr lang="ar-IQ" dirty="0" smtClean="0">
                <a:solidFill>
                  <a:schemeClr val="bg1"/>
                </a:solidFill>
              </a:rPr>
              <a:t>وتؤدي الإصابة بهذه الأورام إلى تثبيط المبيض.</a:t>
            </a:r>
            <a:endParaRPr lang="ar-IQ"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inux\Pictures\سن الياس - اعراض سن الياس عند المراة _ الدكتور نجيب ليوس_files\--_1.gif"/>
          <p:cNvPicPr>
            <a:picLocks noChangeAspect="1" noChangeArrowheads="1"/>
          </p:cNvPicPr>
          <p:nvPr/>
        </p:nvPicPr>
        <p:blipFill>
          <a:blip r:embed="rId2" cstate="print"/>
          <a:srcRect/>
          <a:stretch>
            <a:fillRect/>
          </a:stretch>
        </p:blipFill>
        <p:spPr bwMode="auto">
          <a:xfrm>
            <a:off x="467544" y="332656"/>
            <a:ext cx="8352927" cy="61926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FF00"/>
                </a:solidFill>
              </a:rPr>
              <a:t>اعراض سن اليأس</a:t>
            </a:r>
            <a:endParaRPr lang="ar-IQ" b="1" dirty="0">
              <a:solidFill>
                <a:srgbClr val="FFFF00"/>
              </a:solidFill>
            </a:endParaRPr>
          </a:p>
        </p:txBody>
      </p:sp>
      <p:sp>
        <p:nvSpPr>
          <p:cNvPr id="3" name="عنصر نائب للمحتوى 2"/>
          <p:cNvSpPr>
            <a:spLocks noGrp="1"/>
          </p:cNvSpPr>
          <p:nvPr>
            <p:ph idx="1"/>
          </p:nvPr>
        </p:nvSpPr>
        <p:spPr>
          <a:xfrm>
            <a:off x="251520" y="1412776"/>
            <a:ext cx="8568952" cy="5112567"/>
          </a:xfrm>
          <a:solidFill>
            <a:schemeClr val="bg2">
              <a:lumMod val="40000"/>
              <a:lumOff val="60000"/>
            </a:schemeClr>
          </a:solidFill>
        </p:spPr>
        <p:txBody>
          <a:bodyPr>
            <a:normAutofit fontScale="92500" lnSpcReduction="10000"/>
          </a:bodyPr>
          <a:lstStyle/>
          <a:p>
            <a:r>
              <a:rPr lang="ar-IQ" dirty="0" smtClean="0">
                <a:solidFill>
                  <a:srgbClr val="FFFF00"/>
                </a:solidFill>
              </a:rPr>
              <a:t>1-</a:t>
            </a:r>
            <a:r>
              <a:rPr lang="ar-IQ" b="1" dirty="0" smtClean="0">
                <a:solidFill>
                  <a:srgbClr val="FFFF00"/>
                </a:solidFill>
              </a:rPr>
              <a:t>انقطاع الطمث</a:t>
            </a:r>
            <a:endParaRPr lang="en-US" b="1" dirty="0" smtClean="0">
              <a:solidFill>
                <a:srgbClr val="FFFF00"/>
              </a:solidFill>
            </a:endParaRPr>
          </a:p>
          <a:p>
            <a:r>
              <a:rPr lang="ar-IQ" b="1" dirty="0" smtClean="0">
                <a:solidFill>
                  <a:schemeClr val="bg1"/>
                </a:solidFill>
              </a:rPr>
              <a:t>في هذه الحالة دورتك الشهرية تنقطع لأن المبيضين يكونان غير قادرين على العمل والحركة، ويسبب هذا انقطاع الدورة الشهرية أو انقطاع نزول الحيض.</a:t>
            </a:r>
          </a:p>
          <a:p>
            <a:r>
              <a:rPr lang="ar-IQ" b="1" dirty="0" smtClean="0">
                <a:solidFill>
                  <a:srgbClr val="FFFF00"/>
                </a:solidFill>
              </a:rPr>
              <a:t>2-الهبات الساخنة</a:t>
            </a:r>
            <a:endParaRPr lang="en-US" b="1" dirty="0" smtClean="0">
              <a:solidFill>
                <a:srgbClr val="FFFF00"/>
              </a:solidFill>
            </a:endParaRPr>
          </a:p>
          <a:p>
            <a:r>
              <a:rPr lang="ar-IQ" b="1" dirty="0" smtClean="0">
                <a:solidFill>
                  <a:schemeClr val="bg1"/>
                </a:solidFill>
              </a:rPr>
              <a:t>عزيزتي توصف الهبات الساخنة بأنها حرارة تستطيعين الشعور بها على جسدك من أعلى الصدر وتصعد إلى الوجه، ويصاحبها الشعور بالرعشة وسرعة في دقات القلب، تستمر هذه الحرارة في الصعود من 2 إلى 4 دقائق، وتحدث الحرارة عدة مرات في اليوم، في ساعات الليل، وفي حالات متأخرة تحدث كل ساعة، في حالات تظل المرأة تعاني حتى عمر 70 عام، وتستمر الهبات عند النساء لمدة من 4 إلى 5 سنوات.</a:t>
            </a:r>
            <a:endParaRPr lang="ar-IQ"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57200" y="253536"/>
            <a:ext cx="8229600" cy="871208"/>
          </a:xfrm>
        </p:spPr>
        <p:txBody>
          <a:bodyPr/>
          <a:lstStyle/>
          <a:p>
            <a:r>
              <a:rPr lang="ar-IQ" dirty="0" smtClean="0"/>
              <a:t>الهبات </a:t>
            </a:r>
            <a:r>
              <a:rPr lang="ar-IQ" dirty="0" err="1" smtClean="0"/>
              <a:t>الساخنه</a:t>
            </a:r>
            <a:endParaRPr lang="ar-IQ" dirty="0"/>
          </a:p>
        </p:txBody>
      </p:sp>
      <p:sp>
        <p:nvSpPr>
          <p:cNvPr id="6" name="عنصر نائب للمحتوى 5"/>
          <p:cNvSpPr>
            <a:spLocks noGrp="1"/>
          </p:cNvSpPr>
          <p:nvPr>
            <p:ph idx="1"/>
          </p:nvPr>
        </p:nvSpPr>
        <p:spPr/>
        <p:txBody>
          <a:bodyPr/>
          <a:lstStyle/>
          <a:p>
            <a:endParaRPr lang="ar-IQ"/>
          </a:p>
        </p:txBody>
      </p:sp>
      <p:pic>
        <p:nvPicPr>
          <p:cNvPr id="7170" name="Picture 2" descr="C:\Users\Linux\Pictures\اعراض سن اليأس .. 16 علامة احذري منها وعالجيها – كل يوم معلومة طبية_files\fotonoticia_20160717082938_640.jpg"/>
          <p:cNvPicPr>
            <a:picLocks noChangeAspect="1" noChangeArrowheads="1"/>
          </p:cNvPicPr>
          <p:nvPr/>
        </p:nvPicPr>
        <p:blipFill>
          <a:blip r:embed="rId2" cstate="print"/>
          <a:srcRect/>
          <a:stretch>
            <a:fillRect/>
          </a:stretch>
        </p:blipFill>
        <p:spPr bwMode="auto">
          <a:xfrm>
            <a:off x="395536" y="1340768"/>
            <a:ext cx="8352928" cy="489654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95536" y="332656"/>
            <a:ext cx="8280920" cy="5976664"/>
          </a:xfrm>
          <a:solidFill>
            <a:srgbClr val="E995DD"/>
          </a:solidFill>
        </p:spPr>
        <p:txBody>
          <a:bodyPr>
            <a:normAutofit fontScale="92500" lnSpcReduction="20000"/>
          </a:bodyPr>
          <a:lstStyle/>
          <a:p>
            <a:r>
              <a:rPr lang="ar-IQ" b="1" dirty="0" smtClean="0">
                <a:solidFill>
                  <a:srgbClr val="FFFF00"/>
                </a:solidFill>
              </a:rPr>
              <a:t>3- صعوبات النوم</a:t>
            </a:r>
            <a:endParaRPr lang="en-US" b="1" dirty="0" smtClean="0">
              <a:solidFill>
                <a:srgbClr val="FFFF00"/>
              </a:solidFill>
            </a:endParaRPr>
          </a:p>
          <a:p>
            <a:r>
              <a:rPr lang="ar-IQ" sz="3500" dirty="0" smtClean="0">
                <a:solidFill>
                  <a:schemeClr val="bg1"/>
                </a:solidFill>
              </a:rPr>
              <a:t>معظم النساء اللواتي يعانين من الهبات الساخنة يعانين من اضطرابات النوم وتظهر صعوبات النوم كأحد اعراض سن اليأس.</a:t>
            </a:r>
          </a:p>
          <a:p>
            <a:r>
              <a:rPr lang="ar-IQ" sz="3500" dirty="0" smtClean="0">
                <a:solidFill>
                  <a:srgbClr val="FFFF00"/>
                </a:solidFill>
              </a:rPr>
              <a:t>4-</a:t>
            </a:r>
            <a:r>
              <a:rPr lang="ar-IQ" sz="3500" b="1" dirty="0" smtClean="0">
                <a:solidFill>
                  <a:srgbClr val="FFFF00"/>
                </a:solidFill>
              </a:rPr>
              <a:t>جفاف المهبل</a:t>
            </a:r>
            <a:endParaRPr lang="en-US" sz="3500" b="1" dirty="0" smtClean="0">
              <a:solidFill>
                <a:srgbClr val="FFFF00"/>
              </a:solidFill>
            </a:endParaRPr>
          </a:p>
          <a:p>
            <a:r>
              <a:rPr lang="ar-IQ" sz="3500" dirty="0" smtClean="0">
                <a:solidFill>
                  <a:schemeClr val="bg1"/>
                </a:solidFill>
              </a:rPr>
              <a:t>تظهر اعراض سن اليأس مثل جفاف المهبل وبهتان </a:t>
            </a:r>
            <a:r>
              <a:rPr lang="ar-IQ" sz="3500" dirty="0" err="1" smtClean="0">
                <a:solidFill>
                  <a:schemeClr val="bg1"/>
                </a:solidFill>
              </a:rPr>
              <a:t>لونه </a:t>
            </a:r>
            <a:r>
              <a:rPr lang="ar-IQ" sz="3500" dirty="0" smtClean="0">
                <a:solidFill>
                  <a:schemeClr val="bg1"/>
                </a:solidFill>
              </a:rPr>
              <a:t>، فيصبح لونه شاحباً بالإضافة إلى أن شعر العانة يتلاشى بالتدريج.</a:t>
            </a:r>
            <a:endParaRPr lang="ar-IQ" sz="3500" dirty="0" smtClean="0">
              <a:solidFill>
                <a:srgbClr val="FFFF00"/>
              </a:solidFill>
            </a:endParaRPr>
          </a:p>
          <a:p>
            <a:r>
              <a:rPr lang="ar-IQ" sz="3500" dirty="0" smtClean="0">
                <a:solidFill>
                  <a:srgbClr val="FFFF00"/>
                </a:solidFill>
              </a:rPr>
              <a:t>5-</a:t>
            </a:r>
            <a:r>
              <a:rPr lang="ar-IQ" sz="3500" b="1" dirty="0" smtClean="0">
                <a:solidFill>
                  <a:srgbClr val="FFFF00"/>
                </a:solidFill>
              </a:rPr>
              <a:t>عدم الرغبة الجنسية</a:t>
            </a:r>
            <a:endParaRPr lang="en-US" sz="3500" b="1" dirty="0" smtClean="0">
              <a:solidFill>
                <a:srgbClr val="FFFF00"/>
              </a:solidFill>
            </a:endParaRPr>
          </a:p>
          <a:p>
            <a:r>
              <a:rPr lang="ar-IQ" sz="3500" dirty="0" smtClean="0">
                <a:solidFill>
                  <a:schemeClr val="bg1"/>
                </a:solidFill>
              </a:rPr>
              <a:t>انخفاض مستويات هرمون الأستروجين يسبب جفاف المهبل ويضعف من الغشاء المخاطي المغطي للمهبل ومجرى البول، فيجعل الغشاء رقيق جداً ويسبب الضمور الجنسي، فتعاني النساء من الألم عند الجماع، ويسبب هذا التهابات وضعف جدران المهبل</a:t>
            </a:r>
            <a:r>
              <a:rPr lang="ar-IQ" dirty="0" smtClean="0"/>
              <a:t>.</a:t>
            </a:r>
            <a:endParaRPr lang="ar-IQ"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سبوك">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مسبو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250</TotalTime>
  <Words>569</Words>
  <Application>Microsoft Office PowerPoint</Application>
  <PresentationFormat>عرض على الشاشة (3:4)‏</PresentationFormat>
  <Paragraphs>76</Paragraphs>
  <Slides>24</Slides>
  <Notes>0</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مسبوك</vt:lpstr>
      <vt:lpstr>اضطرابات سن اليأس</vt:lpstr>
      <vt:lpstr>الشريحة 2</vt:lpstr>
      <vt:lpstr>ما هو سن اليأس</vt:lpstr>
      <vt:lpstr>ماهوسن اليأس</vt:lpstr>
      <vt:lpstr>أسباب حدوث سن اليأس</vt:lpstr>
      <vt:lpstr>الشريحة 6</vt:lpstr>
      <vt:lpstr>اعراض سن اليأس</vt:lpstr>
      <vt:lpstr>الهبات الساخنه</vt:lpstr>
      <vt:lpstr>الشريحة 9</vt:lpstr>
      <vt:lpstr>الشريحة 10</vt:lpstr>
      <vt:lpstr>الشريحة 11</vt:lpstr>
      <vt:lpstr>الشريحة 12</vt:lpstr>
      <vt:lpstr>الشريحة 13</vt:lpstr>
      <vt:lpstr>الشريحة 14</vt:lpstr>
      <vt:lpstr>الشريحة 15</vt:lpstr>
      <vt:lpstr>علاج اعراض سن اليأس بالعادات الصحية</vt:lpstr>
      <vt:lpstr>الشريحة 17</vt:lpstr>
      <vt:lpstr>علاج اعراض سن اليأس بالهرمونات البديلة</vt:lpstr>
      <vt:lpstr>الشريحة 19</vt:lpstr>
      <vt:lpstr>موانع العلاجات البديلة </vt:lpstr>
      <vt:lpstr>أساليب الوقاية بالغذاء:</vt:lpstr>
      <vt:lpstr>الشريحة 22</vt:lpstr>
      <vt:lpstr>الشريحة 23</vt:lpstr>
      <vt:lpstr>الشريحة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اضطرابات سن الياس</dc:title>
  <dc:creator>Linux</dc:creator>
  <cp:lastModifiedBy>Linux</cp:lastModifiedBy>
  <cp:revision>72</cp:revision>
  <dcterms:created xsi:type="dcterms:W3CDTF">2017-11-10T18:37:10Z</dcterms:created>
  <dcterms:modified xsi:type="dcterms:W3CDTF">2017-11-27T21:00:48Z</dcterms:modified>
</cp:coreProperties>
</file>